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365" r:id="rId4"/>
    <p:sldId id="374" r:id="rId5"/>
    <p:sldId id="363" r:id="rId6"/>
    <p:sldId id="367" r:id="rId7"/>
    <p:sldId id="364" r:id="rId8"/>
    <p:sldId id="375" r:id="rId9"/>
    <p:sldId id="378" r:id="rId10"/>
    <p:sldId id="383" r:id="rId11"/>
    <p:sldId id="382" r:id="rId12"/>
    <p:sldId id="366" r:id="rId13"/>
    <p:sldId id="379" r:id="rId14"/>
    <p:sldId id="380" r:id="rId15"/>
    <p:sldId id="368" r:id="rId16"/>
    <p:sldId id="384" r:id="rId17"/>
    <p:sldId id="370" r:id="rId18"/>
    <p:sldId id="360" r:id="rId1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Times New Roman (Arabic)" charset="0"/>
        <a:cs typeface="Times New Roman (Arabic)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8F4BE"/>
    <a:srgbClr val="DFE2D0"/>
    <a:srgbClr val="F1FBB7"/>
    <a:srgbClr val="D7D8EF"/>
    <a:srgbClr val="962A18"/>
    <a:srgbClr val="483F6F"/>
    <a:srgbClr val="CCFF33"/>
    <a:srgbClr val="FFFF99"/>
    <a:srgbClr val="FF6600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01" autoAdjust="0"/>
    <p:restoredTop sz="90870" autoAdjust="0"/>
  </p:normalViewPr>
  <p:slideViewPr>
    <p:cSldViewPr>
      <p:cViewPr>
        <p:scale>
          <a:sx n="75" d="100"/>
          <a:sy n="75" d="100"/>
        </p:scale>
        <p:origin x="-151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 (Before Using Tablet) 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ar-SA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IS Directorate office services </c:v>
                </c:pt>
                <c:pt idx="1">
                  <c:v>Computer system services </c:v>
                </c:pt>
                <c:pt idx="2">
                  <c:v>Data entry supervisors </c:v>
                </c:pt>
                <c:pt idx="3">
                  <c:v>Data editors </c:v>
                </c:pt>
                <c:pt idx="4">
                  <c:v>Data entry personnel </c:v>
                </c:pt>
                <c:pt idx="5">
                  <c:v>Programming expert </c:v>
                </c:pt>
                <c:pt idx="6">
                  <c:v>Total cost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208.4</c:v>
                </c:pt>
                <c:pt idx="1">
                  <c:v>554.20000000000005</c:v>
                </c:pt>
                <c:pt idx="2">
                  <c:v>393.4</c:v>
                </c:pt>
                <c:pt idx="3">
                  <c:v>273.8</c:v>
                </c:pt>
                <c:pt idx="4">
                  <c:v>1535.5</c:v>
                </c:pt>
                <c:pt idx="5">
                  <c:v>507.5</c:v>
                </c:pt>
                <c:pt idx="6">
                  <c:v>3472.8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2015Using tablet)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ar-SA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IS Directorate office services </c:v>
                </c:pt>
                <c:pt idx="1">
                  <c:v>Computer system services </c:v>
                </c:pt>
                <c:pt idx="2">
                  <c:v>Data entry supervisors </c:v>
                </c:pt>
                <c:pt idx="3">
                  <c:v>Data editors </c:v>
                </c:pt>
                <c:pt idx="4">
                  <c:v>Data entry personnel </c:v>
                </c:pt>
                <c:pt idx="5">
                  <c:v>Programming expert </c:v>
                </c:pt>
                <c:pt idx="6">
                  <c:v>Total cost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48.8</c:v>
                </c:pt>
                <c:pt idx="1">
                  <c:v>488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1022.09</c:v>
                </c:pt>
                <c:pt idx="6">
                  <c:v>1558.89</c:v>
                </c:pt>
              </c:numCache>
            </c:numRef>
          </c:val>
        </c:ser>
        <c:axId val="64860928"/>
        <c:axId val="65140992"/>
      </c:barChart>
      <c:catAx>
        <c:axId val="64860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ar-SA"/>
          </a:p>
        </c:txPr>
        <c:crossAx val="65140992"/>
        <c:crosses val="autoZero"/>
        <c:auto val="1"/>
        <c:lblAlgn val="ctr"/>
        <c:lblOffset val="100"/>
      </c:catAx>
      <c:valAx>
        <c:axId val="65140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ar-SA"/>
          </a:p>
        </c:txPr>
        <c:crossAx val="648609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ar-SA"/>
        </a:p>
      </c:txPr>
    </c:legend>
    <c:plotVisOnly val="1"/>
  </c:chart>
  <c:txPr>
    <a:bodyPr/>
    <a:lstStyle/>
    <a:p>
      <a:pPr>
        <a:defRPr sz="1800"/>
      </a:pPr>
      <a:endParaRPr lang="ar-S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Paper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ar-SA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Collecting Data  </c:v>
                </c:pt>
                <c:pt idx="1">
                  <c:v>Editing </c:v>
                </c:pt>
                <c:pt idx="2">
                  <c:v>Coding </c:v>
                </c:pt>
                <c:pt idx="3">
                  <c:v>Data Entry </c:v>
                </c:pt>
                <c:pt idx="4">
                  <c:v>Data Editing </c:v>
                </c:pt>
                <c:pt idx="5">
                  <c:v>Data Cleaning </c:v>
                </c:pt>
                <c:pt idx="6">
                  <c:v>Total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Technology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ar-SA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Collecting Data  </c:v>
                </c:pt>
                <c:pt idx="1">
                  <c:v>Editing </c:v>
                </c:pt>
                <c:pt idx="2">
                  <c:v>Coding </c:v>
                </c:pt>
                <c:pt idx="3">
                  <c:v>Data Entry </c:v>
                </c:pt>
                <c:pt idx="4">
                  <c:v>Data Editing </c:v>
                </c:pt>
                <c:pt idx="5">
                  <c:v>Data Cleaning </c:v>
                </c:pt>
                <c:pt idx="6">
                  <c:v>Total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23</c:v>
                </c:pt>
              </c:numCache>
            </c:numRef>
          </c:val>
        </c:ser>
        <c:axId val="151858176"/>
        <c:axId val="76547200"/>
      </c:barChart>
      <c:catAx>
        <c:axId val="151858176"/>
        <c:scaling>
          <c:orientation val="minMax"/>
        </c:scaling>
        <c:axPos val="b"/>
        <c:tickLblPos val="nextTo"/>
        <c:crossAx val="76547200"/>
        <c:crosses val="autoZero"/>
        <c:auto val="1"/>
        <c:lblAlgn val="ctr"/>
        <c:lblOffset val="100"/>
      </c:catAx>
      <c:valAx>
        <c:axId val="76547200"/>
        <c:scaling>
          <c:orientation val="minMax"/>
        </c:scaling>
        <c:axPos val="l"/>
        <c:majorGridlines/>
        <c:numFmt formatCode="General" sourceLinked="1"/>
        <c:tickLblPos val="nextTo"/>
        <c:crossAx val="151858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ar-SA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8C543-446D-4E9E-8CDB-6072D907FE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BD2DD5F-EB83-4F0D-9898-E3D0BF9EB636}">
      <dgm:prSet phldrT="[Text]" custT="1"/>
      <dgm:spPr/>
      <dgm:t>
        <a:bodyPr/>
        <a:lstStyle/>
        <a:p>
          <a:pPr rtl="0"/>
          <a:r>
            <a:rPr lang="en-US" sz="1800" b="1" dirty="0" smtClean="0"/>
            <a:t>Inside establishment: Annual economic survey. </a:t>
          </a:r>
          <a:endParaRPr lang="ar-SA" sz="1800" b="1" dirty="0"/>
        </a:p>
      </dgm:t>
    </dgm:pt>
    <dgm:pt modelId="{DEB26E17-3395-48E5-9439-C47FBBE3E4C3}" type="parTrans" cxnId="{7FEB7262-B89D-407D-AE71-9A17B374E7CC}">
      <dgm:prSet/>
      <dgm:spPr/>
      <dgm:t>
        <a:bodyPr/>
        <a:lstStyle/>
        <a:p>
          <a:pPr rtl="1"/>
          <a:endParaRPr lang="ar-SA"/>
        </a:p>
      </dgm:t>
    </dgm:pt>
    <dgm:pt modelId="{44DD37DD-761D-44F7-AE13-328B98BFA0DF}" type="sibTrans" cxnId="{7FEB7262-B89D-407D-AE71-9A17B374E7CC}">
      <dgm:prSet/>
      <dgm:spPr/>
      <dgm:t>
        <a:bodyPr/>
        <a:lstStyle/>
        <a:p>
          <a:pPr rtl="1"/>
          <a:endParaRPr lang="ar-SA"/>
        </a:p>
      </dgm:t>
    </dgm:pt>
    <dgm:pt modelId="{7590A761-70AC-4873-B691-D291D0C46278}">
      <dgm:prSet phldrT="[Text]" custT="1"/>
      <dgm:spPr/>
      <dgm:t>
        <a:bodyPr/>
        <a:lstStyle/>
        <a:p>
          <a:pPr rtl="0"/>
          <a:r>
            <a:rPr lang="en-US" sz="1800" b="1" dirty="0" smtClean="0"/>
            <a:t>Outside establishment: vehicles : bark survey (now with MOT using tablet)</a:t>
          </a:r>
          <a:endParaRPr lang="ar-SA" sz="1800" b="1" dirty="0"/>
        </a:p>
      </dgm:t>
    </dgm:pt>
    <dgm:pt modelId="{6716C168-3439-4DA5-A8D8-1D8D36BBA843}" type="parTrans" cxnId="{656EDA8E-B92C-4846-9811-AE4CF547E719}">
      <dgm:prSet/>
      <dgm:spPr/>
      <dgm:t>
        <a:bodyPr/>
        <a:lstStyle/>
        <a:p>
          <a:pPr rtl="1"/>
          <a:endParaRPr lang="ar-SA"/>
        </a:p>
      </dgm:t>
    </dgm:pt>
    <dgm:pt modelId="{E126E0B2-1ACE-4533-8F16-36B77EF97328}" type="sibTrans" cxnId="{656EDA8E-B92C-4846-9811-AE4CF547E719}">
      <dgm:prSet/>
      <dgm:spPr/>
      <dgm:t>
        <a:bodyPr/>
        <a:lstStyle/>
        <a:p>
          <a:pPr rtl="1"/>
          <a:endParaRPr lang="ar-SA"/>
        </a:p>
      </dgm:t>
    </dgm:pt>
    <dgm:pt modelId="{D44D4495-DFE3-46BD-84DD-460681F27D52}">
      <dgm:prSet phldrT="[Text]" custT="1"/>
      <dgm:spPr/>
      <dgm:t>
        <a:bodyPr/>
        <a:lstStyle/>
        <a:p>
          <a:pPr rtl="0"/>
          <a:r>
            <a:rPr lang="en-US" sz="1800" b="1" dirty="0" smtClean="0"/>
            <a:t>Transport </a:t>
          </a:r>
          <a:r>
            <a:rPr lang="en-US" sz="1800" b="1" dirty="0" smtClean="0"/>
            <a:t>statistical Survey </a:t>
          </a:r>
          <a:r>
            <a:rPr lang="en-US" sz="1800" b="1" dirty="0" smtClean="0"/>
            <a:t>in PCBS</a:t>
          </a:r>
          <a:endParaRPr lang="ar-SA" sz="1800" b="1" dirty="0"/>
        </a:p>
      </dgm:t>
    </dgm:pt>
    <dgm:pt modelId="{D320A0FB-A7AA-489C-9F65-1A4C2976CD37}" type="sibTrans" cxnId="{EADEA331-885A-40F9-8E0D-BCBC209D3736}">
      <dgm:prSet/>
      <dgm:spPr/>
      <dgm:t>
        <a:bodyPr/>
        <a:lstStyle/>
        <a:p>
          <a:pPr rtl="1"/>
          <a:endParaRPr lang="ar-SA"/>
        </a:p>
      </dgm:t>
    </dgm:pt>
    <dgm:pt modelId="{23ADC84E-A026-4EC6-9A13-C6B87D4D1C26}" type="parTrans" cxnId="{EADEA331-885A-40F9-8E0D-BCBC209D3736}">
      <dgm:prSet/>
      <dgm:spPr/>
      <dgm:t>
        <a:bodyPr/>
        <a:lstStyle/>
        <a:p>
          <a:pPr rtl="1"/>
          <a:endParaRPr lang="ar-SA"/>
        </a:p>
      </dgm:t>
    </dgm:pt>
    <dgm:pt modelId="{7A59300F-08DA-46B9-931F-EA42466FD674}" type="pres">
      <dgm:prSet presAssocID="{4A68C543-446D-4E9E-8CDB-6072D907FE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0AF9F7-39DC-401E-92CA-74BCBBFCF59F}" type="pres">
      <dgm:prSet presAssocID="{D44D4495-DFE3-46BD-84DD-460681F27D52}" presName="hierRoot1" presStyleCnt="0"/>
      <dgm:spPr/>
    </dgm:pt>
    <dgm:pt modelId="{17BCC1AC-A3FE-4B12-BDB4-4FB47408ABF4}" type="pres">
      <dgm:prSet presAssocID="{D44D4495-DFE3-46BD-84DD-460681F27D52}" presName="composite" presStyleCnt="0"/>
      <dgm:spPr/>
    </dgm:pt>
    <dgm:pt modelId="{2DF2DFA2-3E80-4F50-A3FD-E427DEB38458}" type="pres">
      <dgm:prSet presAssocID="{D44D4495-DFE3-46BD-84DD-460681F27D52}" presName="background" presStyleLbl="node0" presStyleIdx="0" presStyleCnt="1"/>
      <dgm:spPr/>
    </dgm:pt>
    <dgm:pt modelId="{A7B41B60-3581-4BE5-805D-3A77018EAD03}" type="pres">
      <dgm:prSet presAssocID="{D44D4495-DFE3-46BD-84DD-460681F27D5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6A7C4E0-B622-4714-B275-C045FD6BA446}" type="pres">
      <dgm:prSet presAssocID="{D44D4495-DFE3-46BD-84DD-460681F27D52}" presName="hierChild2" presStyleCnt="0"/>
      <dgm:spPr/>
    </dgm:pt>
    <dgm:pt modelId="{DA64343D-48C7-48E4-A221-BE9CA961FB0D}" type="pres">
      <dgm:prSet presAssocID="{DEB26E17-3395-48E5-9439-C47FBBE3E4C3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D04CC2A5-5BAF-4A6A-BA3D-B7BC757265C2}" type="pres">
      <dgm:prSet presAssocID="{DBD2DD5F-EB83-4F0D-9898-E3D0BF9EB636}" presName="hierRoot2" presStyleCnt="0"/>
      <dgm:spPr/>
    </dgm:pt>
    <dgm:pt modelId="{4E105203-2891-4278-BDA6-77EE33D12B26}" type="pres">
      <dgm:prSet presAssocID="{DBD2DD5F-EB83-4F0D-9898-E3D0BF9EB636}" presName="composite2" presStyleCnt="0"/>
      <dgm:spPr/>
    </dgm:pt>
    <dgm:pt modelId="{4569C87A-F852-4D77-A8E6-A5BCC950720F}" type="pres">
      <dgm:prSet presAssocID="{DBD2DD5F-EB83-4F0D-9898-E3D0BF9EB636}" presName="background2" presStyleLbl="node2" presStyleIdx="0" presStyleCnt="2"/>
      <dgm:spPr/>
    </dgm:pt>
    <dgm:pt modelId="{3F0AFF64-6D5D-44E5-A44D-6F8E1965C383}" type="pres">
      <dgm:prSet presAssocID="{DBD2DD5F-EB83-4F0D-9898-E3D0BF9EB63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11ABC89-1A11-40BB-9F92-C89822B79049}" type="pres">
      <dgm:prSet presAssocID="{DBD2DD5F-EB83-4F0D-9898-E3D0BF9EB636}" presName="hierChild3" presStyleCnt="0"/>
      <dgm:spPr/>
    </dgm:pt>
    <dgm:pt modelId="{2D9E8C3A-1207-48FB-9062-0EDFE18512C7}" type="pres">
      <dgm:prSet presAssocID="{6716C168-3439-4DA5-A8D8-1D8D36BBA843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2952AB4E-E2EA-43BC-907B-50285271DAE1}" type="pres">
      <dgm:prSet presAssocID="{7590A761-70AC-4873-B691-D291D0C46278}" presName="hierRoot2" presStyleCnt="0"/>
      <dgm:spPr/>
    </dgm:pt>
    <dgm:pt modelId="{4665D773-D9A1-4502-BAB0-AB7359527879}" type="pres">
      <dgm:prSet presAssocID="{7590A761-70AC-4873-B691-D291D0C46278}" presName="composite2" presStyleCnt="0"/>
      <dgm:spPr/>
    </dgm:pt>
    <dgm:pt modelId="{6E7362E1-36F9-4B44-9F6A-BFBCE48FA7CD}" type="pres">
      <dgm:prSet presAssocID="{7590A761-70AC-4873-B691-D291D0C46278}" presName="background2" presStyleLbl="node2" presStyleIdx="1" presStyleCnt="2"/>
      <dgm:spPr/>
    </dgm:pt>
    <dgm:pt modelId="{0E56419A-1580-4E69-9CB4-DD4B85A4F382}" type="pres">
      <dgm:prSet presAssocID="{7590A761-70AC-4873-B691-D291D0C4627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7B18FE6-9BB1-49AE-ABA2-47C761D9CB0F}" type="pres">
      <dgm:prSet presAssocID="{7590A761-70AC-4873-B691-D291D0C46278}" presName="hierChild3" presStyleCnt="0"/>
      <dgm:spPr/>
    </dgm:pt>
  </dgm:ptLst>
  <dgm:cxnLst>
    <dgm:cxn modelId="{A96A1516-1B8D-46DE-9814-A73B613D3A08}" type="presOf" srcId="{D44D4495-DFE3-46BD-84DD-460681F27D52}" destId="{A7B41B60-3581-4BE5-805D-3A77018EAD03}" srcOrd="0" destOrd="0" presId="urn:microsoft.com/office/officeart/2005/8/layout/hierarchy1"/>
    <dgm:cxn modelId="{656EDA8E-B92C-4846-9811-AE4CF547E719}" srcId="{D44D4495-DFE3-46BD-84DD-460681F27D52}" destId="{7590A761-70AC-4873-B691-D291D0C46278}" srcOrd="1" destOrd="0" parTransId="{6716C168-3439-4DA5-A8D8-1D8D36BBA843}" sibTransId="{E126E0B2-1ACE-4533-8F16-36B77EF97328}"/>
    <dgm:cxn modelId="{B22293A8-44B3-4840-9037-A0C76F7C7462}" type="presOf" srcId="{4A68C543-446D-4E9E-8CDB-6072D907FE35}" destId="{7A59300F-08DA-46B9-931F-EA42466FD674}" srcOrd="0" destOrd="0" presId="urn:microsoft.com/office/officeart/2005/8/layout/hierarchy1"/>
    <dgm:cxn modelId="{561C833F-074F-443F-AE15-24BDBB11EFA5}" type="presOf" srcId="{DEB26E17-3395-48E5-9439-C47FBBE3E4C3}" destId="{DA64343D-48C7-48E4-A221-BE9CA961FB0D}" srcOrd="0" destOrd="0" presId="urn:microsoft.com/office/officeart/2005/8/layout/hierarchy1"/>
    <dgm:cxn modelId="{42EA30DC-4019-410F-AE04-27AF85330350}" type="presOf" srcId="{DBD2DD5F-EB83-4F0D-9898-E3D0BF9EB636}" destId="{3F0AFF64-6D5D-44E5-A44D-6F8E1965C383}" srcOrd="0" destOrd="0" presId="urn:microsoft.com/office/officeart/2005/8/layout/hierarchy1"/>
    <dgm:cxn modelId="{EA477D45-BAF6-488C-BA63-407B6C0B475B}" type="presOf" srcId="{6716C168-3439-4DA5-A8D8-1D8D36BBA843}" destId="{2D9E8C3A-1207-48FB-9062-0EDFE18512C7}" srcOrd="0" destOrd="0" presId="urn:microsoft.com/office/officeart/2005/8/layout/hierarchy1"/>
    <dgm:cxn modelId="{EADEA331-885A-40F9-8E0D-BCBC209D3736}" srcId="{4A68C543-446D-4E9E-8CDB-6072D907FE35}" destId="{D44D4495-DFE3-46BD-84DD-460681F27D52}" srcOrd="0" destOrd="0" parTransId="{23ADC84E-A026-4EC6-9A13-C6B87D4D1C26}" sibTransId="{D320A0FB-A7AA-489C-9F65-1A4C2976CD37}"/>
    <dgm:cxn modelId="{670633E7-E0B4-49B2-9FCC-899A88423BA8}" type="presOf" srcId="{7590A761-70AC-4873-B691-D291D0C46278}" destId="{0E56419A-1580-4E69-9CB4-DD4B85A4F382}" srcOrd="0" destOrd="0" presId="urn:microsoft.com/office/officeart/2005/8/layout/hierarchy1"/>
    <dgm:cxn modelId="{7FEB7262-B89D-407D-AE71-9A17B374E7CC}" srcId="{D44D4495-DFE3-46BD-84DD-460681F27D52}" destId="{DBD2DD5F-EB83-4F0D-9898-E3D0BF9EB636}" srcOrd="0" destOrd="0" parTransId="{DEB26E17-3395-48E5-9439-C47FBBE3E4C3}" sibTransId="{44DD37DD-761D-44F7-AE13-328B98BFA0DF}"/>
    <dgm:cxn modelId="{46D35D96-066F-43B5-8523-A7A0B92F2C69}" type="presParOf" srcId="{7A59300F-08DA-46B9-931F-EA42466FD674}" destId="{140AF9F7-39DC-401E-92CA-74BCBBFCF59F}" srcOrd="0" destOrd="0" presId="urn:microsoft.com/office/officeart/2005/8/layout/hierarchy1"/>
    <dgm:cxn modelId="{D705507B-FCB0-4A47-9484-F521197B7511}" type="presParOf" srcId="{140AF9F7-39DC-401E-92CA-74BCBBFCF59F}" destId="{17BCC1AC-A3FE-4B12-BDB4-4FB47408ABF4}" srcOrd="0" destOrd="0" presId="urn:microsoft.com/office/officeart/2005/8/layout/hierarchy1"/>
    <dgm:cxn modelId="{F0FE356B-2789-4C7C-B43E-DDF708FEC1B3}" type="presParOf" srcId="{17BCC1AC-A3FE-4B12-BDB4-4FB47408ABF4}" destId="{2DF2DFA2-3E80-4F50-A3FD-E427DEB38458}" srcOrd="0" destOrd="0" presId="urn:microsoft.com/office/officeart/2005/8/layout/hierarchy1"/>
    <dgm:cxn modelId="{533DCC77-473E-46A9-AA8B-158EE562C1CC}" type="presParOf" srcId="{17BCC1AC-A3FE-4B12-BDB4-4FB47408ABF4}" destId="{A7B41B60-3581-4BE5-805D-3A77018EAD03}" srcOrd="1" destOrd="0" presId="urn:microsoft.com/office/officeart/2005/8/layout/hierarchy1"/>
    <dgm:cxn modelId="{6B6975B0-CEAD-4257-81E1-01D337494CA3}" type="presParOf" srcId="{140AF9F7-39DC-401E-92CA-74BCBBFCF59F}" destId="{56A7C4E0-B622-4714-B275-C045FD6BA446}" srcOrd="1" destOrd="0" presId="urn:microsoft.com/office/officeart/2005/8/layout/hierarchy1"/>
    <dgm:cxn modelId="{07506FAE-AED0-4319-930D-834A0372F8AA}" type="presParOf" srcId="{56A7C4E0-B622-4714-B275-C045FD6BA446}" destId="{DA64343D-48C7-48E4-A221-BE9CA961FB0D}" srcOrd="0" destOrd="0" presId="urn:microsoft.com/office/officeart/2005/8/layout/hierarchy1"/>
    <dgm:cxn modelId="{976AB2EA-0A8F-40C5-AEF9-16238C9DF8D7}" type="presParOf" srcId="{56A7C4E0-B622-4714-B275-C045FD6BA446}" destId="{D04CC2A5-5BAF-4A6A-BA3D-B7BC757265C2}" srcOrd="1" destOrd="0" presId="urn:microsoft.com/office/officeart/2005/8/layout/hierarchy1"/>
    <dgm:cxn modelId="{32706F52-79C5-4759-90E4-20EC819253B7}" type="presParOf" srcId="{D04CC2A5-5BAF-4A6A-BA3D-B7BC757265C2}" destId="{4E105203-2891-4278-BDA6-77EE33D12B26}" srcOrd="0" destOrd="0" presId="urn:microsoft.com/office/officeart/2005/8/layout/hierarchy1"/>
    <dgm:cxn modelId="{18CE4471-D8B2-46A4-BD21-931C182E05D3}" type="presParOf" srcId="{4E105203-2891-4278-BDA6-77EE33D12B26}" destId="{4569C87A-F852-4D77-A8E6-A5BCC950720F}" srcOrd="0" destOrd="0" presId="urn:microsoft.com/office/officeart/2005/8/layout/hierarchy1"/>
    <dgm:cxn modelId="{32798C69-3AA2-4BC4-85CA-BF7A2DD71029}" type="presParOf" srcId="{4E105203-2891-4278-BDA6-77EE33D12B26}" destId="{3F0AFF64-6D5D-44E5-A44D-6F8E1965C383}" srcOrd="1" destOrd="0" presId="urn:microsoft.com/office/officeart/2005/8/layout/hierarchy1"/>
    <dgm:cxn modelId="{AEE749BA-913F-4E43-98A1-57322F124FF5}" type="presParOf" srcId="{D04CC2A5-5BAF-4A6A-BA3D-B7BC757265C2}" destId="{C11ABC89-1A11-40BB-9F92-C89822B79049}" srcOrd="1" destOrd="0" presId="urn:microsoft.com/office/officeart/2005/8/layout/hierarchy1"/>
    <dgm:cxn modelId="{D5DEBBE4-317C-402E-B98C-2BCEF7234578}" type="presParOf" srcId="{56A7C4E0-B622-4714-B275-C045FD6BA446}" destId="{2D9E8C3A-1207-48FB-9062-0EDFE18512C7}" srcOrd="2" destOrd="0" presId="urn:microsoft.com/office/officeart/2005/8/layout/hierarchy1"/>
    <dgm:cxn modelId="{18C78661-078D-4AEE-AE83-F681548BA365}" type="presParOf" srcId="{56A7C4E0-B622-4714-B275-C045FD6BA446}" destId="{2952AB4E-E2EA-43BC-907B-50285271DAE1}" srcOrd="3" destOrd="0" presId="urn:microsoft.com/office/officeart/2005/8/layout/hierarchy1"/>
    <dgm:cxn modelId="{E523BA4A-41E7-4A9B-8317-718F0085DC90}" type="presParOf" srcId="{2952AB4E-E2EA-43BC-907B-50285271DAE1}" destId="{4665D773-D9A1-4502-BAB0-AB7359527879}" srcOrd="0" destOrd="0" presId="urn:microsoft.com/office/officeart/2005/8/layout/hierarchy1"/>
    <dgm:cxn modelId="{1591AE8C-5FD5-415D-B729-B5EB9AFD2E6D}" type="presParOf" srcId="{4665D773-D9A1-4502-BAB0-AB7359527879}" destId="{6E7362E1-36F9-4B44-9F6A-BFBCE48FA7CD}" srcOrd="0" destOrd="0" presId="urn:microsoft.com/office/officeart/2005/8/layout/hierarchy1"/>
    <dgm:cxn modelId="{3F172E17-9A9E-46DF-9E48-B307D570F2A8}" type="presParOf" srcId="{4665D773-D9A1-4502-BAB0-AB7359527879}" destId="{0E56419A-1580-4E69-9CB4-DD4B85A4F382}" srcOrd="1" destOrd="0" presId="urn:microsoft.com/office/officeart/2005/8/layout/hierarchy1"/>
    <dgm:cxn modelId="{71080AF5-EA0A-4815-B5E2-19FEC7823CAA}" type="presParOf" srcId="{2952AB4E-E2EA-43BC-907B-50285271DAE1}" destId="{57B18FE6-9BB1-49AE-ABA2-47C761D9CB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CB44B-AEFE-4E66-9696-B3DD098F58B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1742D73-4236-4DB5-86D8-3E0CDB4AD784}">
      <dgm:prSet phldrT="[Text]" custT="1"/>
      <dgm:spPr/>
      <dgm:t>
        <a:bodyPr/>
        <a:lstStyle/>
        <a:p>
          <a:pPr rtl="1"/>
          <a:r>
            <a:rPr lang="en-US" sz="1400" b="1" dirty="0" smtClean="0"/>
            <a:t>10 minutes to fill the questionnaire </a:t>
          </a:r>
          <a:endParaRPr lang="ar-SA" sz="1400" b="1" dirty="0"/>
        </a:p>
      </dgm:t>
    </dgm:pt>
    <dgm:pt modelId="{340F11F7-72CA-4319-9019-56BF1A454E9F}" type="parTrans" cxnId="{4AFBFF6B-C186-4AC1-8C20-31AE9EF472AC}">
      <dgm:prSet/>
      <dgm:spPr/>
      <dgm:t>
        <a:bodyPr/>
        <a:lstStyle/>
        <a:p>
          <a:pPr rtl="1"/>
          <a:endParaRPr lang="ar-SA"/>
        </a:p>
      </dgm:t>
    </dgm:pt>
    <dgm:pt modelId="{17D9D6E1-A958-4D58-A7B4-4AA6D4C1B93C}" type="sibTrans" cxnId="{4AFBFF6B-C186-4AC1-8C20-31AE9EF472AC}">
      <dgm:prSet/>
      <dgm:spPr/>
      <dgm:t>
        <a:bodyPr/>
        <a:lstStyle/>
        <a:p>
          <a:pPr rtl="1"/>
          <a:endParaRPr lang="ar-SA"/>
        </a:p>
      </dgm:t>
    </dgm:pt>
    <dgm:pt modelId="{6D1D7A2E-4DC8-4164-AE15-E3BA6FE54536}">
      <dgm:prSet/>
      <dgm:spPr/>
      <dgm:t>
        <a:bodyPr/>
        <a:lstStyle/>
        <a:p>
          <a:pPr rtl="1"/>
          <a:r>
            <a:rPr lang="en-US" b="1" dirty="0" smtClean="0"/>
            <a:t>5 minutes to fill the questionnaire </a:t>
          </a:r>
          <a:endParaRPr lang="ar-SA" b="1" dirty="0"/>
        </a:p>
      </dgm:t>
    </dgm:pt>
    <dgm:pt modelId="{D064BAAC-24B8-46DB-8F9A-444497AC15EB}" type="parTrans" cxnId="{27280B37-F674-44E0-B8EA-D9C362C067A7}">
      <dgm:prSet/>
      <dgm:spPr/>
      <dgm:t>
        <a:bodyPr/>
        <a:lstStyle/>
        <a:p>
          <a:pPr rtl="1"/>
          <a:endParaRPr lang="ar-SA"/>
        </a:p>
      </dgm:t>
    </dgm:pt>
    <dgm:pt modelId="{66D0553B-D39B-4F9A-A74C-CADC12B82F8E}" type="sibTrans" cxnId="{27280B37-F674-44E0-B8EA-D9C362C067A7}">
      <dgm:prSet/>
      <dgm:spPr/>
      <dgm:t>
        <a:bodyPr/>
        <a:lstStyle/>
        <a:p>
          <a:pPr rtl="1"/>
          <a:endParaRPr lang="ar-SA"/>
        </a:p>
      </dgm:t>
    </dgm:pt>
    <dgm:pt modelId="{B4167CA4-7F12-4733-B114-644185CA0FB3}" type="pres">
      <dgm:prSet presAssocID="{DA9CB44B-AEFE-4E66-9696-B3DD098F58BC}" presName="arrowDiagram" presStyleCnt="0">
        <dgm:presLayoutVars>
          <dgm:chMax val="5"/>
          <dgm:dir/>
          <dgm:resizeHandles val="exact"/>
        </dgm:presLayoutVars>
      </dgm:prSet>
      <dgm:spPr/>
    </dgm:pt>
    <dgm:pt modelId="{3528D437-EF0C-45B0-90D9-8AE7C7F14724}" type="pres">
      <dgm:prSet presAssocID="{DA9CB44B-AEFE-4E66-9696-B3DD098F58BC}" presName="arrow" presStyleLbl="bgShp" presStyleIdx="0" presStyleCnt="1" custScaleX="168994" custLinFactNeighborX="-3466"/>
      <dgm:spPr/>
    </dgm:pt>
    <dgm:pt modelId="{67195CF4-7745-491C-8836-C68787A72C29}" type="pres">
      <dgm:prSet presAssocID="{DA9CB44B-AEFE-4E66-9696-B3DD098F58BC}" presName="arrowDiagram2" presStyleCnt="0"/>
      <dgm:spPr/>
    </dgm:pt>
    <dgm:pt modelId="{787B92CC-5426-4AC6-841D-2BC5B9FAC17A}" type="pres">
      <dgm:prSet presAssocID="{01742D73-4236-4DB5-86D8-3E0CDB4AD784}" presName="bullet2a" presStyleLbl="node1" presStyleIdx="0" presStyleCnt="2" custLinFactX="-600000" custLinFactY="100000" custLinFactNeighborX="-636051" custLinFactNeighborY="168375"/>
      <dgm:spPr/>
    </dgm:pt>
    <dgm:pt modelId="{0B0C6A21-8132-435F-9AE0-9DD79171498A}" type="pres">
      <dgm:prSet presAssocID="{01742D73-4236-4DB5-86D8-3E0CDB4AD784}" presName="textBox2a" presStyleLbl="revTx" presStyleIdx="0" presStyleCnt="2" custScaleX="180046" custScaleY="56128" custLinFactX="-23641" custLinFactNeighborX="-100000" custLinFactNeighborY="46732">
        <dgm:presLayoutVars>
          <dgm:bulletEnabled val="1"/>
        </dgm:presLayoutVars>
      </dgm:prSet>
      <dgm:spPr/>
    </dgm:pt>
    <dgm:pt modelId="{71B4AE34-CC60-4146-BF2F-39C822706E78}" type="pres">
      <dgm:prSet presAssocID="{6D1D7A2E-4DC8-4164-AE15-E3BA6FE54536}" presName="bullet2b" presStyleLbl="node1" presStyleIdx="1" presStyleCnt="2" custLinFactX="318519" custLinFactNeighborX="400000" custLinFactNeighborY="-70601"/>
      <dgm:spPr/>
    </dgm:pt>
    <dgm:pt modelId="{2B180C57-3E1B-4A97-97B3-83EA87774DAC}" type="pres">
      <dgm:prSet presAssocID="{6D1D7A2E-4DC8-4164-AE15-E3BA6FE54536}" presName="textBox2b" presStyleLbl="revTx" presStyleIdx="1" presStyleCnt="2" custScaleX="177779" custScaleY="44054" custLinFactNeighborX="87806" custLinFactNeighborY="-23083">
        <dgm:presLayoutVars>
          <dgm:bulletEnabled val="1"/>
        </dgm:presLayoutVars>
      </dgm:prSet>
      <dgm:spPr/>
    </dgm:pt>
  </dgm:ptLst>
  <dgm:cxnLst>
    <dgm:cxn modelId="{4AFBFF6B-C186-4AC1-8C20-31AE9EF472AC}" srcId="{DA9CB44B-AEFE-4E66-9696-B3DD098F58BC}" destId="{01742D73-4236-4DB5-86D8-3E0CDB4AD784}" srcOrd="0" destOrd="0" parTransId="{340F11F7-72CA-4319-9019-56BF1A454E9F}" sibTransId="{17D9D6E1-A958-4D58-A7B4-4AA6D4C1B93C}"/>
    <dgm:cxn modelId="{D4F30BB1-4F48-420B-9C4E-9EEE8DD9E985}" type="presOf" srcId="{01742D73-4236-4DB5-86D8-3E0CDB4AD784}" destId="{0B0C6A21-8132-435F-9AE0-9DD79171498A}" srcOrd="0" destOrd="0" presId="urn:microsoft.com/office/officeart/2005/8/layout/arrow2"/>
    <dgm:cxn modelId="{4B45A806-4ECA-4A21-99D1-8C80AD12FA24}" type="presOf" srcId="{DA9CB44B-AEFE-4E66-9696-B3DD098F58BC}" destId="{B4167CA4-7F12-4733-B114-644185CA0FB3}" srcOrd="0" destOrd="0" presId="urn:microsoft.com/office/officeart/2005/8/layout/arrow2"/>
    <dgm:cxn modelId="{27280B37-F674-44E0-B8EA-D9C362C067A7}" srcId="{DA9CB44B-AEFE-4E66-9696-B3DD098F58BC}" destId="{6D1D7A2E-4DC8-4164-AE15-E3BA6FE54536}" srcOrd="1" destOrd="0" parTransId="{D064BAAC-24B8-46DB-8F9A-444497AC15EB}" sibTransId="{66D0553B-D39B-4F9A-A74C-CADC12B82F8E}"/>
    <dgm:cxn modelId="{8E29F162-43E8-43D5-B66F-D61FDDB9DF51}" type="presOf" srcId="{6D1D7A2E-4DC8-4164-AE15-E3BA6FE54536}" destId="{2B180C57-3E1B-4A97-97B3-83EA87774DAC}" srcOrd="0" destOrd="0" presId="urn:microsoft.com/office/officeart/2005/8/layout/arrow2"/>
    <dgm:cxn modelId="{ED952803-C39A-4678-B9DF-22609B142CE1}" type="presParOf" srcId="{B4167CA4-7F12-4733-B114-644185CA0FB3}" destId="{3528D437-EF0C-45B0-90D9-8AE7C7F14724}" srcOrd="0" destOrd="0" presId="urn:microsoft.com/office/officeart/2005/8/layout/arrow2"/>
    <dgm:cxn modelId="{A152B022-20FD-4158-A341-72DEB951B9B6}" type="presParOf" srcId="{B4167CA4-7F12-4733-B114-644185CA0FB3}" destId="{67195CF4-7745-491C-8836-C68787A72C29}" srcOrd="1" destOrd="0" presId="urn:microsoft.com/office/officeart/2005/8/layout/arrow2"/>
    <dgm:cxn modelId="{CA894AEC-6E80-4BD5-AC57-B8DCAA480A0E}" type="presParOf" srcId="{67195CF4-7745-491C-8836-C68787A72C29}" destId="{787B92CC-5426-4AC6-841D-2BC5B9FAC17A}" srcOrd="0" destOrd="0" presId="urn:microsoft.com/office/officeart/2005/8/layout/arrow2"/>
    <dgm:cxn modelId="{CF6C36E4-13D0-4731-AFCA-A73093F74F66}" type="presParOf" srcId="{67195CF4-7745-491C-8836-C68787A72C29}" destId="{0B0C6A21-8132-435F-9AE0-9DD79171498A}" srcOrd="1" destOrd="0" presId="urn:microsoft.com/office/officeart/2005/8/layout/arrow2"/>
    <dgm:cxn modelId="{6D601744-90C9-40D9-8716-50965BAB923D}" type="presParOf" srcId="{67195CF4-7745-491C-8836-C68787A72C29}" destId="{71B4AE34-CC60-4146-BF2F-39C822706E78}" srcOrd="2" destOrd="0" presId="urn:microsoft.com/office/officeart/2005/8/layout/arrow2"/>
    <dgm:cxn modelId="{401B0E7B-5867-4410-96D3-E5C1AE852162}" type="presParOf" srcId="{67195CF4-7745-491C-8836-C68787A72C29}" destId="{2B180C57-3E1B-4A97-97B3-83EA87774DA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CB44B-AEFE-4E66-9696-B3DD098F58B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1742D73-4236-4DB5-86D8-3E0CDB4AD784}">
      <dgm:prSet phldrT="[Text]" custT="1"/>
      <dgm:spPr/>
      <dgm:t>
        <a:bodyPr/>
        <a:lstStyle/>
        <a:p>
          <a:pPr rtl="1"/>
          <a:r>
            <a:rPr lang="en-US" sz="1400" b="1" dirty="0" smtClean="0"/>
            <a:t>21 days to finish the field work </a:t>
          </a:r>
          <a:endParaRPr lang="ar-SA" sz="1400" b="1" dirty="0"/>
        </a:p>
      </dgm:t>
    </dgm:pt>
    <dgm:pt modelId="{340F11F7-72CA-4319-9019-56BF1A454E9F}" type="parTrans" cxnId="{4AFBFF6B-C186-4AC1-8C20-31AE9EF472AC}">
      <dgm:prSet/>
      <dgm:spPr/>
      <dgm:t>
        <a:bodyPr/>
        <a:lstStyle/>
        <a:p>
          <a:pPr rtl="1"/>
          <a:endParaRPr lang="ar-SA"/>
        </a:p>
      </dgm:t>
    </dgm:pt>
    <dgm:pt modelId="{17D9D6E1-A958-4D58-A7B4-4AA6D4C1B93C}" type="sibTrans" cxnId="{4AFBFF6B-C186-4AC1-8C20-31AE9EF472AC}">
      <dgm:prSet/>
      <dgm:spPr/>
      <dgm:t>
        <a:bodyPr/>
        <a:lstStyle/>
        <a:p>
          <a:pPr rtl="1"/>
          <a:endParaRPr lang="ar-SA"/>
        </a:p>
      </dgm:t>
    </dgm:pt>
    <dgm:pt modelId="{6D1D7A2E-4DC8-4164-AE15-E3BA6FE54536}">
      <dgm:prSet/>
      <dgm:spPr/>
      <dgm:t>
        <a:bodyPr/>
        <a:lstStyle/>
        <a:p>
          <a:pPr rtl="1"/>
          <a:r>
            <a:rPr lang="en-US" b="1" dirty="0" smtClean="0"/>
            <a:t>13days to finish the field work </a:t>
          </a:r>
          <a:endParaRPr lang="ar-SA" b="1" dirty="0"/>
        </a:p>
      </dgm:t>
    </dgm:pt>
    <dgm:pt modelId="{D064BAAC-24B8-46DB-8F9A-444497AC15EB}" type="parTrans" cxnId="{27280B37-F674-44E0-B8EA-D9C362C067A7}">
      <dgm:prSet/>
      <dgm:spPr/>
      <dgm:t>
        <a:bodyPr/>
        <a:lstStyle/>
        <a:p>
          <a:pPr rtl="1"/>
          <a:endParaRPr lang="ar-SA"/>
        </a:p>
      </dgm:t>
    </dgm:pt>
    <dgm:pt modelId="{66D0553B-D39B-4F9A-A74C-CADC12B82F8E}" type="sibTrans" cxnId="{27280B37-F674-44E0-B8EA-D9C362C067A7}">
      <dgm:prSet/>
      <dgm:spPr/>
      <dgm:t>
        <a:bodyPr/>
        <a:lstStyle/>
        <a:p>
          <a:pPr rtl="1"/>
          <a:endParaRPr lang="ar-SA"/>
        </a:p>
      </dgm:t>
    </dgm:pt>
    <dgm:pt modelId="{B4167CA4-7F12-4733-B114-644185CA0FB3}" type="pres">
      <dgm:prSet presAssocID="{DA9CB44B-AEFE-4E66-9696-B3DD098F58BC}" presName="arrowDiagram" presStyleCnt="0">
        <dgm:presLayoutVars>
          <dgm:chMax val="5"/>
          <dgm:dir/>
          <dgm:resizeHandles val="exact"/>
        </dgm:presLayoutVars>
      </dgm:prSet>
      <dgm:spPr/>
    </dgm:pt>
    <dgm:pt modelId="{3528D437-EF0C-45B0-90D9-8AE7C7F14724}" type="pres">
      <dgm:prSet presAssocID="{DA9CB44B-AEFE-4E66-9696-B3DD098F58BC}" presName="arrow" presStyleLbl="bgShp" presStyleIdx="0" presStyleCnt="1" custScaleX="168994" custLinFactNeighborX="-3466"/>
      <dgm:spPr/>
    </dgm:pt>
    <dgm:pt modelId="{67195CF4-7745-491C-8836-C68787A72C29}" type="pres">
      <dgm:prSet presAssocID="{DA9CB44B-AEFE-4E66-9696-B3DD098F58BC}" presName="arrowDiagram2" presStyleCnt="0"/>
      <dgm:spPr/>
    </dgm:pt>
    <dgm:pt modelId="{787B92CC-5426-4AC6-841D-2BC5B9FAC17A}" type="pres">
      <dgm:prSet presAssocID="{01742D73-4236-4DB5-86D8-3E0CDB4AD784}" presName="bullet2a" presStyleLbl="node1" presStyleIdx="0" presStyleCnt="2" custLinFactX="-600000" custLinFactY="100000" custLinFactNeighborX="-636051" custLinFactNeighborY="168375"/>
      <dgm:spPr/>
    </dgm:pt>
    <dgm:pt modelId="{0B0C6A21-8132-435F-9AE0-9DD79171498A}" type="pres">
      <dgm:prSet presAssocID="{01742D73-4236-4DB5-86D8-3E0CDB4AD784}" presName="textBox2a" presStyleLbl="revTx" presStyleIdx="0" presStyleCnt="2" custScaleX="180046" custScaleY="56128" custLinFactX="-23641" custLinFactNeighborX="-100000" custLinFactNeighborY="4673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B4AE34-CC60-4146-BF2F-39C822706E78}" type="pres">
      <dgm:prSet presAssocID="{6D1D7A2E-4DC8-4164-AE15-E3BA6FE54536}" presName="bullet2b" presStyleLbl="node1" presStyleIdx="1" presStyleCnt="2" custLinFactX="318519" custLinFactNeighborX="400000" custLinFactNeighborY="-70601"/>
      <dgm:spPr/>
    </dgm:pt>
    <dgm:pt modelId="{2B180C57-3E1B-4A97-97B3-83EA87774DAC}" type="pres">
      <dgm:prSet presAssocID="{6D1D7A2E-4DC8-4164-AE15-E3BA6FE54536}" presName="textBox2b" presStyleLbl="revTx" presStyleIdx="1" presStyleCnt="2" custScaleX="177779" custScaleY="44054" custLinFactNeighborX="87806" custLinFactNeighborY="-2308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AFBFF6B-C186-4AC1-8C20-31AE9EF472AC}" srcId="{DA9CB44B-AEFE-4E66-9696-B3DD098F58BC}" destId="{01742D73-4236-4DB5-86D8-3E0CDB4AD784}" srcOrd="0" destOrd="0" parTransId="{340F11F7-72CA-4319-9019-56BF1A454E9F}" sibTransId="{17D9D6E1-A958-4D58-A7B4-4AA6D4C1B93C}"/>
    <dgm:cxn modelId="{C31C133D-364B-4798-8747-BBDAF462633B}" type="presOf" srcId="{01742D73-4236-4DB5-86D8-3E0CDB4AD784}" destId="{0B0C6A21-8132-435F-9AE0-9DD79171498A}" srcOrd="0" destOrd="0" presId="urn:microsoft.com/office/officeart/2005/8/layout/arrow2"/>
    <dgm:cxn modelId="{A52B7A0E-D32C-4ED2-A9F5-670EF326DEAE}" type="presOf" srcId="{6D1D7A2E-4DC8-4164-AE15-E3BA6FE54536}" destId="{2B180C57-3E1B-4A97-97B3-83EA87774DAC}" srcOrd="0" destOrd="0" presId="urn:microsoft.com/office/officeart/2005/8/layout/arrow2"/>
    <dgm:cxn modelId="{27280B37-F674-44E0-B8EA-D9C362C067A7}" srcId="{DA9CB44B-AEFE-4E66-9696-B3DD098F58BC}" destId="{6D1D7A2E-4DC8-4164-AE15-E3BA6FE54536}" srcOrd="1" destOrd="0" parTransId="{D064BAAC-24B8-46DB-8F9A-444497AC15EB}" sibTransId="{66D0553B-D39B-4F9A-A74C-CADC12B82F8E}"/>
    <dgm:cxn modelId="{16848A2E-1FF6-4D32-8FFD-04BA94FEF5C2}" type="presOf" srcId="{DA9CB44B-AEFE-4E66-9696-B3DD098F58BC}" destId="{B4167CA4-7F12-4733-B114-644185CA0FB3}" srcOrd="0" destOrd="0" presId="urn:microsoft.com/office/officeart/2005/8/layout/arrow2"/>
    <dgm:cxn modelId="{CAC7D05A-7543-402B-8231-19262DE18392}" type="presParOf" srcId="{B4167CA4-7F12-4733-B114-644185CA0FB3}" destId="{3528D437-EF0C-45B0-90D9-8AE7C7F14724}" srcOrd="0" destOrd="0" presId="urn:microsoft.com/office/officeart/2005/8/layout/arrow2"/>
    <dgm:cxn modelId="{78500F5A-D3EC-48A4-A57C-9BE8ED6EBF8B}" type="presParOf" srcId="{B4167CA4-7F12-4733-B114-644185CA0FB3}" destId="{67195CF4-7745-491C-8836-C68787A72C29}" srcOrd="1" destOrd="0" presId="urn:microsoft.com/office/officeart/2005/8/layout/arrow2"/>
    <dgm:cxn modelId="{E843F209-FAFE-4FD2-9EB9-21B6E2A14043}" type="presParOf" srcId="{67195CF4-7745-491C-8836-C68787A72C29}" destId="{787B92CC-5426-4AC6-841D-2BC5B9FAC17A}" srcOrd="0" destOrd="0" presId="urn:microsoft.com/office/officeart/2005/8/layout/arrow2"/>
    <dgm:cxn modelId="{CE6257C5-11B8-4754-B7F4-9DD3D7985EF7}" type="presParOf" srcId="{67195CF4-7745-491C-8836-C68787A72C29}" destId="{0B0C6A21-8132-435F-9AE0-9DD79171498A}" srcOrd="1" destOrd="0" presId="urn:microsoft.com/office/officeart/2005/8/layout/arrow2"/>
    <dgm:cxn modelId="{7889EE4C-7248-415F-872C-2542A7365FCE}" type="presParOf" srcId="{67195CF4-7745-491C-8836-C68787A72C29}" destId="{71B4AE34-CC60-4146-BF2F-39C822706E78}" srcOrd="2" destOrd="0" presId="urn:microsoft.com/office/officeart/2005/8/layout/arrow2"/>
    <dgm:cxn modelId="{A0895D14-32CF-4B66-B424-227BB41218CC}" type="presParOf" srcId="{67195CF4-7745-491C-8836-C68787A72C29}" destId="{2B180C57-3E1B-4A97-97B3-83EA87774DA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9E8C3A-1207-48FB-9062-0EDFE18512C7}">
      <dsp:nvSpPr>
        <dsp:cNvPr id="0" name=""/>
        <dsp:cNvSpPr/>
      </dsp:nvSpPr>
      <dsp:spPr>
        <a:xfrm>
          <a:off x="3499179" y="1614766"/>
          <a:ext cx="1552465" cy="73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492"/>
              </a:lnTo>
              <a:lnTo>
                <a:pt x="1552465" y="503492"/>
              </a:lnTo>
              <a:lnTo>
                <a:pt x="1552465" y="738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4343D-48C7-48E4-A221-BE9CA961FB0D}">
      <dsp:nvSpPr>
        <dsp:cNvPr id="0" name=""/>
        <dsp:cNvSpPr/>
      </dsp:nvSpPr>
      <dsp:spPr>
        <a:xfrm>
          <a:off x="1946713" y="1614766"/>
          <a:ext cx="1552465" cy="738832"/>
        </a:xfrm>
        <a:custGeom>
          <a:avLst/>
          <a:gdLst/>
          <a:ahLst/>
          <a:cxnLst/>
          <a:rect l="0" t="0" r="0" b="0"/>
          <a:pathLst>
            <a:path>
              <a:moveTo>
                <a:pt x="1552465" y="0"/>
              </a:moveTo>
              <a:lnTo>
                <a:pt x="1552465" y="503492"/>
              </a:lnTo>
              <a:lnTo>
                <a:pt x="0" y="503492"/>
              </a:lnTo>
              <a:lnTo>
                <a:pt x="0" y="738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2DFA2-3E80-4F50-A3FD-E427DEB38458}">
      <dsp:nvSpPr>
        <dsp:cNvPr id="0" name=""/>
        <dsp:cNvSpPr/>
      </dsp:nvSpPr>
      <dsp:spPr>
        <a:xfrm>
          <a:off x="2228980" y="1613"/>
          <a:ext cx="2540397" cy="1613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41B60-3581-4BE5-805D-3A77018EAD03}">
      <dsp:nvSpPr>
        <dsp:cNvPr id="0" name=""/>
        <dsp:cNvSpPr/>
      </dsp:nvSpPr>
      <dsp:spPr>
        <a:xfrm>
          <a:off x="2511246" y="269766"/>
          <a:ext cx="2540397" cy="1613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Transport </a:t>
          </a:r>
          <a:r>
            <a:rPr lang="en-US" sz="1800" b="1" kern="1200" dirty="0" smtClean="0"/>
            <a:t>statistical Survey </a:t>
          </a:r>
          <a:r>
            <a:rPr lang="en-US" sz="1800" b="1" kern="1200" dirty="0" smtClean="0"/>
            <a:t>in PCBS</a:t>
          </a:r>
          <a:endParaRPr lang="ar-SA" sz="1800" b="1" kern="1200" dirty="0"/>
        </a:p>
      </dsp:txBody>
      <dsp:txXfrm>
        <a:off x="2511246" y="269766"/>
        <a:ext cx="2540397" cy="1613152"/>
      </dsp:txXfrm>
    </dsp:sp>
    <dsp:sp modelId="{4569C87A-F852-4D77-A8E6-A5BCC950720F}">
      <dsp:nvSpPr>
        <dsp:cNvPr id="0" name=""/>
        <dsp:cNvSpPr/>
      </dsp:nvSpPr>
      <dsp:spPr>
        <a:xfrm>
          <a:off x="676515" y="2353598"/>
          <a:ext cx="2540397" cy="1613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AFF64-6D5D-44E5-A44D-6F8E1965C383}">
      <dsp:nvSpPr>
        <dsp:cNvPr id="0" name=""/>
        <dsp:cNvSpPr/>
      </dsp:nvSpPr>
      <dsp:spPr>
        <a:xfrm>
          <a:off x="958781" y="2621751"/>
          <a:ext cx="2540397" cy="1613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Inside establishment: Annual economic survey. </a:t>
          </a:r>
          <a:endParaRPr lang="ar-SA" sz="1800" b="1" kern="1200" dirty="0"/>
        </a:p>
      </dsp:txBody>
      <dsp:txXfrm>
        <a:off x="958781" y="2621751"/>
        <a:ext cx="2540397" cy="1613152"/>
      </dsp:txXfrm>
    </dsp:sp>
    <dsp:sp modelId="{6E7362E1-36F9-4B44-9F6A-BFBCE48FA7CD}">
      <dsp:nvSpPr>
        <dsp:cNvPr id="0" name=""/>
        <dsp:cNvSpPr/>
      </dsp:nvSpPr>
      <dsp:spPr>
        <a:xfrm>
          <a:off x="3781445" y="2353598"/>
          <a:ext cx="2540397" cy="1613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6419A-1580-4E69-9CB4-DD4B85A4F382}">
      <dsp:nvSpPr>
        <dsp:cNvPr id="0" name=""/>
        <dsp:cNvSpPr/>
      </dsp:nvSpPr>
      <dsp:spPr>
        <a:xfrm>
          <a:off x="4063712" y="2621751"/>
          <a:ext cx="2540397" cy="1613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Outside establishment: vehicles : bark survey (now with MOT using tablet)</a:t>
          </a:r>
          <a:endParaRPr lang="ar-SA" sz="1800" b="1" kern="1200" dirty="0"/>
        </a:p>
      </dsp:txBody>
      <dsp:txXfrm>
        <a:off x="4063712" y="2621751"/>
        <a:ext cx="2540397" cy="16131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8D437-EF0C-45B0-90D9-8AE7C7F14724}">
      <dsp:nvSpPr>
        <dsp:cNvPr id="0" name=""/>
        <dsp:cNvSpPr/>
      </dsp:nvSpPr>
      <dsp:spPr>
        <a:xfrm>
          <a:off x="1393039" y="0"/>
          <a:ext cx="5215360" cy="19288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B92CC-5426-4AC6-841D-2BC5B9FAC17A}">
      <dsp:nvSpPr>
        <dsp:cNvPr id="0" name=""/>
        <dsp:cNvSpPr/>
      </dsp:nvSpPr>
      <dsp:spPr>
        <a:xfrm>
          <a:off x="1947036" y="1341093"/>
          <a:ext cx="108014" cy="10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C6A21-8132-435F-9AE0-9DD79171498A}">
      <dsp:nvSpPr>
        <dsp:cNvPr id="0" name=""/>
        <dsp:cNvSpPr/>
      </dsp:nvSpPr>
      <dsp:spPr>
        <a:xfrm>
          <a:off x="1694621" y="1466550"/>
          <a:ext cx="1805842" cy="46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35" tIns="0" rIns="0" bIns="0" numCol="1" spcCol="1270" anchor="t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10 minutes to fill the questionnaire </a:t>
          </a:r>
          <a:endParaRPr lang="ar-SA" sz="1400" b="1" kern="1200" dirty="0"/>
        </a:p>
      </dsp:txBody>
      <dsp:txXfrm>
        <a:off x="1694621" y="1466550"/>
        <a:ext cx="1805842" cy="462275"/>
      </dsp:txXfrm>
    </dsp:sp>
    <dsp:sp modelId="{71B4AE34-CC60-4146-BF2F-39C822706E78}">
      <dsp:nvSpPr>
        <dsp:cNvPr id="0" name=""/>
        <dsp:cNvSpPr/>
      </dsp:nvSpPr>
      <dsp:spPr>
        <a:xfrm>
          <a:off x="5607883" y="428629"/>
          <a:ext cx="185167" cy="185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80C57-3E1B-4A97-97B3-83EA87774DAC}">
      <dsp:nvSpPr>
        <dsp:cNvPr id="0" name=""/>
        <dsp:cNvSpPr/>
      </dsp:nvSpPr>
      <dsp:spPr>
        <a:xfrm>
          <a:off x="4860632" y="714382"/>
          <a:ext cx="1783104" cy="56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16" tIns="0" rIns="0" bIns="0" numCol="1" spcCol="1270" anchor="t" anchorCtr="0">
          <a:noAutofit/>
        </a:bodyPr>
        <a:lstStyle/>
        <a:p>
          <a:pPr lvl="0" algn="l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5 minutes to fill the questionnaire </a:t>
          </a:r>
          <a:endParaRPr lang="ar-SA" sz="1700" b="1" kern="1200" dirty="0"/>
        </a:p>
      </dsp:txBody>
      <dsp:txXfrm>
        <a:off x="4860632" y="714382"/>
        <a:ext cx="1783104" cy="5625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8D437-EF0C-45B0-90D9-8AE7C7F14724}">
      <dsp:nvSpPr>
        <dsp:cNvPr id="0" name=""/>
        <dsp:cNvSpPr/>
      </dsp:nvSpPr>
      <dsp:spPr>
        <a:xfrm>
          <a:off x="1393039" y="0"/>
          <a:ext cx="5215360" cy="19288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B92CC-5426-4AC6-841D-2BC5B9FAC17A}">
      <dsp:nvSpPr>
        <dsp:cNvPr id="0" name=""/>
        <dsp:cNvSpPr/>
      </dsp:nvSpPr>
      <dsp:spPr>
        <a:xfrm>
          <a:off x="1947036" y="1341093"/>
          <a:ext cx="108014" cy="10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C6A21-8132-435F-9AE0-9DD79171498A}">
      <dsp:nvSpPr>
        <dsp:cNvPr id="0" name=""/>
        <dsp:cNvSpPr/>
      </dsp:nvSpPr>
      <dsp:spPr>
        <a:xfrm>
          <a:off x="1694621" y="1466550"/>
          <a:ext cx="1805842" cy="46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35" tIns="0" rIns="0" bIns="0" numCol="1" spcCol="1270" anchor="t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21 days to finish the field work </a:t>
          </a:r>
          <a:endParaRPr lang="ar-SA" sz="1400" b="1" kern="1200" dirty="0"/>
        </a:p>
      </dsp:txBody>
      <dsp:txXfrm>
        <a:off x="1694621" y="1466550"/>
        <a:ext cx="1805842" cy="462275"/>
      </dsp:txXfrm>
    </dsp:sp>
    <dsp:sp modelId="{71B4AE34-CC60-4146-BF2F-39C822706E78}">
      <dsp:nvSpPr>
        <dsp:cNvPr id="0" name=""/>
        <dsp:cNvSpPr/>
      </dsp:nvSpPr>
      <dsp:spPr>
        <a:xfrm>
          <a:off x="5607883" y="428629"/>
          <a:ext cx="185167" cy="185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80C57-3E1B-4A97-97B3-83EA87774DAC}">
      <dsp:nvSpPr>
        <dsp:cNvPr id="0" name=""/>
        <dsp:cNvSpPr/>
      </dsp:nvSpPr>
      <dsp:spPr>
        <a:xfrm>
          <a:off x="4860632" y="714382"/>
          <a:ext cx="1783104" cy="56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16" tIns="0" rIns="0" bIns="0" numCol="1" spcCol="1270" anchor="t" anchorCtr="0">
          <a:noAutofit/>
        </a:bodyPr>
        <a:lstStyle/>
        <a:p>
          <a:pPr lvl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13days to finish the field work </a:t>
          </a:r>
          <a:endParaRPr lang="ar-SA" sz="1900" b="1" kern="1200" dirty="0"/>
        </a:p>
      </dsp:txBody>
      <dsp:txXfrm>
        <a:off x="4860632" y="714382"/>
        <a:ext cx="1783104" cy="562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0.75966</cdr:x>
      <cdr:y>0.76313</cdr:y>
    </cdr:from>
    <cdr:to>
      <cdr:x>0.99651</cdr:x>
      <cdr:y>0.93112</cdr:y>
    </cdr:to>
    <cdr:sp macro="" textlink="">
      <cdr:nvSpPr>
        <cdr:cNvPr id="2" name="Right Arrow 1"/>
        <cdr:cNvSpPr/>
      </cdr:nvSpPr>
      <cdr:spPr>
        <a:xfrm xmlns:a="http://schemas.openxmlformats.org/drawingml/2006/main" rot="1308817">
          <a:off x="6349459" y="3270976"/>
          <a:ext cx="1979592" cy="72008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FF"/>
        </a:solidFill>
        <a:ln xmlns:a="http://schemas.openxmlformats.org/drawingml/2006/main" w="25400" cap="flat" cmpd="sng" algn="ctr">
          <a:solidFill>
            <a:srgbClr val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1" anchor="ctr"/>
        <a:lstStyle xmlns:a="http://schemas.openxmlformats.org/drawingml/2006/main">
          <a:defPPr>
            <a:defRPr lang="ar-SA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5pPr>
          <a:lvl6pPr marL="2286000" algn="r" defTabSz="914400" rtl="1" eaLnBrk="1" latinLnBrk="0" hangingPunct="1"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6pPr>
          <a:lvl7pPr marL="2743200" algn="r" defTabSz="914400" rtl="1" eaLnBrk="1" latinLnBrk="0" hangingPunct="1"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7pPr>
          <a:lvl8pPr marL="3200400" algn="r" defTabSz="914400" rtl="1" eaLnBrk="1" latinLnBrk="0" hangingPunct="1"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8pPr>
          <a:lvl9pPr marL="3657600" algn="r" defTabSz="914400" rtl="1" eaLnBrk="1" latinLnBrk="0" hangingPunct="1">
            <a:defRPr sz="2400" kern="1200">
              <a:solidFill>
                <a:srgbClr val="000000"/>
              </a:solidFill>
              <a:latin typeface="Times New Roman"/>
              <a:ea typeface="Times New Roman (Arabic)"/>
              <a:cs typeface="Times New Roman (Arabic)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000000"/>
              </a:solidFill>
            </a:rPr>
            <a:t>41% # of employee</a:t>
          </a:r>
          <a:endParaRPr lang="ar-SA" sz="1400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F5546107-4A4B-4141-A7FD-445D1FD73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5F785D97-03D6-4083-991A-DCB791718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96254-A093-49A4-A9AA-C1D49CE0885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-27384"/>
            <a:ext cx="9144000" cy="5842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3B3B3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4709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dirty="0">
                <a:solidFill>
                  <a:schemeClr val="bg1"/>
                </a:solidFill>
              </a:rPr>
              <a:t>Palestinian Central Bureau of </a:t>
            </a:r>
            <a:r>
              <a:rPr lang="it-IT" dirty="0" smtClean="0">
                <a:solidFill>
                  <a:schemeClr val="bg1"/>
                </a:solidFill>
              </a:rPr>
              <a:t>Statistics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cbs_white.png"/>
          <p:cNvPicPr>
            <a:picLocks noChangeAspect="1"/>
          </p:cNvPicPr>
          <p:nvPr/>
        </p:nvPicPr>
        <p:blipFill>
          <a:blip r:embed="rId13" cstate="print">
            <a:lum bright="5000" contrast="-32000"/>
          </a:blip>
          <a:stretch>
            <a:fillRect/>
          </a:stretch>
        </p:blipFill>
        <p:spPr>
          <a:xfrm>
            <a:off x="0" y="1765005"/>
            <a:ext cx="9144000" cy="33279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0" y="620688"/>
            <a:ext cx="9144000" cy="7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13" descr="Palestine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85426" y="-15509"/>
            <a:ext cx="468602" cy="6368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V="1">
            <a:off x="0" y="1511072"/>
            <a:ext cx="4427984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 (Arabic)" charset="0"/>
          <a:cs typeface="Times New Roman (Arabic)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 (Arabic)" charset="0"/>
          <a:cs typeface="Times New Roman (Arabic)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 (Arabic)" charset="0"/>
          <a:cs typeface="Times New Roman (Arabic)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 (Arabic)" charset="0"/>
          <a:cs typeface="Times New Roman (Arabic)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 (Arabic)" charset="0"/>
          <a:cs typeface="Times New Roman (Arabic)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 (Arabic)" charset="0"/>
          <a:cs typeface="Times New Roman (Arabic)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 (Arabic)" charset="0"/>
          <a:cs typeface="Times New Roman (Arabic)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 (Arabic)" charset="0"/>
          <a:cs typeface="Times New Roman (Arabic)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nstats.un.org/unsd/statcom/commission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86" y="1714488"/>
            <a:ext cx="88222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/>
              <a:t>ISI 2017- Marrakesh</a:t>
            </a:r>
          </a:p>
          <a:p>
            <a:pPr algn="ctr" rtl="0"/>
            <a:endParaRPr lang="en-US" sz="3200" b="1" dirty="0" smtClean="0"/>
          </a:p>
          <a:p>
            <a:pPr algn="ctr" rtl="0"/>
            <a:r>
              <a:rPr lang="en-US" sz="3200" b="1" dirty="0" smtClean="0"/>
              <a:t>Transport </a:t>
            </a:r>
            <a:r>
              <a:rPr lang="en-US" sz="3200" b="1" dirty="0" smtClean="0"/>
              <a:t>statistics in Palestine new technology new technique </a:t>
            </a:r>
            <a:r>
              <a:rPr lang="en-US" sz="3200" b="1" dirty="0" smtClean="0"/>
              <a:t>against </a:t>
            </a:r>
            <a:r>
              <a:rPr lang="en-US" sz="3200" b="1" dirty="0" smtClean="0"/>
              <a:t>UN </a:t>
            </a:r>
            <a:r>
              <a:rPr lang="en-US" sz="3200" b="1" dirty="0" smtClean="0"/>
              <a:t>principals</a:t>
            </a:r>
            <a:endParaRPr lang="en-US" sz="3200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US" b="1" dirty="0" smtClean="0"/>
              <a:t>By: Hani Al Ahmed</a:t>
            </a:r>
            <a:endParaRPr lang="ar-SA" b="1" dirty="0" smtClean="0"/>
          </a:p>
          <a:p>
            <a:pPr algn="ctr"/>
            <a:endParaRPr lang="en-GB" b="1" dirty="0" smtClean="0"/>
          </a:p>
          <a:p>
            <a:pPr algn="ctr" rtl="0"/>
            <a:r>
              <a:rPr lang="en-US" sz="2800" b="1" dirty="0" smtClean="0">
                <a:cs typeface="Times New Roman" pitchFamily="18" charset="0"/>
              </a:rPr>
              <a:t> </a:t>
            </a:r>
            <a:r>
              <a:rPr lang="en-US" sz="2000" b="1" dirty="0" smtClean="0">
                <a:cs typeface="Times New Roman" pitchFamily="18" charset="0"/>
              </a:rPr>
              <a:t>Marrakesh</a:t>
            </a:r>
            <a:r>
              <a:rPr lang="en-US" sz="2000" b="1" dirty="0" smtClean="0">
                <a:cs typeface="Times New Roman" pitchFamily="18" charset="0"/>
              </a:rPr>
              <a:t>, </a:t>
            </a:r>
            <a:r>
              <a:rPr lang="en-US" sz="2000" b="1" dirty="0" err="1" smtClean="0">
                <a:cs typeface="Times New Roman" pitchFamily="18" charset="0"/>
              </a:rPr>
              <a:t>Morroco</a:t>
            </a:r>
            <a:endParaRPr lang="en-US" sz="1800" b="1" dirty="0" smtClean="0"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3857628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800" b="1" dirty="0" smtClean="0"/>
              <a:t>Improvement Actions Principle 9: Non-excessive Burden on Respondents</a:t>
            </a:r>
            <a:endParaRPr lang="en-US" sz="18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428596" y="4286256"/>
          <a:ext cx="821537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28596" y="1714488"/>
          <a:ext cx="821537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-32" y="1571612"/>
            <a:ext cx="5483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/>
              <a:t>Improvement Actions Principle 10: Cost Effectiveness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42844" y="785794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Developing the questionnaire for the Outside establishment </a:t>
            </a:r>
            <a:r>
              <a:rPr lang="en-US" sz="2000" b="1" dirty="0" smtClean="0"/>
              <a:t>transport survey </a:t>
            </a:r>
            <a:r>
              <a:rPr lang="en-US" sz="2000" b="1" dirty="0" smtClean="0"/>
              <a:t>2015 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Graphic spid="4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14312"/>
            <a:ext cx="8643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Using new technology (Tablet) </a:t>
            </a:r>
            <a:r>
              <a:rPr lang="en-US" sz="2000" dirty="0" smtClean="0"/>
              <a:t>2016 for the outside establishment transport survey</a:t>
            </a:r>
            <a:endParaRPr lang="ar-SA" sz="2000" dirty="0"/>
          </a:p>
        </p:txBody>
      </p:sp>
      <p:pic>
        <p:nvPicPr>
          <p:cNvPr id="4" name="Picture 3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56" y="2428868"/>
            <a:ext cx="5929354" cy="277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9512" y="2000240"/>
            <a:ext cx="8712968" cy="3384376"/>
            <a:chOff x="179512" y="2780928"/>
            <a:chExt cx="8712968" cy="3384376"/>
          </a:xfrm>
        </p:grpSpPr>
        <p:pic>
          <p:nvPicPr>
            <p:cNvPr id="16" name="Picture 1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852936"/>
              <a:ext cx="2746786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Screenshot_2016-12-06-09-53-41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152" y="3645024"/>
              <a:ext cx="1441163" cy="2520280"/>
            </a:xfrm>
            <a:prstGeom prst="rect">
              <a:avLst/>
            </a:prstGeom>
          </p:spPr>
        </p:pic>
        <p:pic>
          <p:nvPicPr>
            <p:cNvPr id="18" name="Picture 17" descr="Screenshot_2016-12-06-09-24-30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20" y="2780928"/>
              <a:ext cx="1440160" cy="2184867"/>
            </a:xfrm>
            <a:prstGeom prst="rect">
              <a:avLst/>
            </a:prstGeom>
          </p:spPr>
        </p:pic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3203848" y="3646909"/>
              <a:ext cx="2520280" cy="363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Printing questioner, quid's, manual</a:t>
              </a:r>
              <a:endPara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3203848" y="4108871"/>
              <a:ext cx="2520280" cy="3635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Cost Transfer questioners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203848" y="4624809"/>
              <a:ext cx="2520280" cy="363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Storing cost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3203848" y="5085184"/>
              <a:ext cx="2520280" cy="363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Transportation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3491880" y="3645024"/>
              <a:ext cx="2088232" cy="180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563888" y="3789040"/>
              <a:ext cx="1656184" cy="1584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79512" y="3212976"/>
              <a:ext cx="1944216" cy="360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6  Stages in 1</a:t>
              </a:r>
              <a:endParaRPr lang="ar-SA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03848" y="3140968"/>
              <a:ext cx="2592288" cy="360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4 Stages delete</a:t>
              </a:r>
              <a:endParaRPr lang="ar-SA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-32" y="1059404"/>
            <a:ext cx="5483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/>
              <a:t>Improvement Actions Principle 10: Cost Effectiveness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857232"/>
            <a:ext cx="6100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Improvement Actions Principle 10: Cost Effectiveness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00034" y="2071678"/>
          <a:ext cx="83582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Arrow 5"/>
          <p:cNvSpPr/>
          <p:nvPr/>
        </p:nvSpPr>
        <p:spPr>
          <a:xfrm rot="1308817">
            <a:off x="6706617" y="5056902"/>
            <a:ext cx="1979592" cy="720080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55</a:t>
            </a:r>
            <a:r>
              <a:rPr lang="en-US" dirty="0" smtClean="0">
                <a:solidFill>
                  <a:srgbClr val="000000"/>
                </a:solidFill>
              </a:rPr>
              <a:t>% Budget </a:t>
            </a:r>
            <a:r>
              <a:rPr lang="en-US" dirty="0" smtClean="0">
                <a:solidFill>
                  <a:srgbClr val="000000"/>
                </a:solidFill>
              </a:rPr>
              <a:t> IT</a:t>
            </a: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571612"/>
            <a:ext cx="62151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IT Budget </a:t>
            </a:r>
            <a:r>
              <a:rPr lang="en-US" dirty="0" smtClean="0"/>
              <a:t>before and after using tablet 2016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28596" y="1785926"/>
          <a:ext cx="835824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1071546"/>
            <a:ext cx="8286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Number of employment before and after using tablet 2016</a:t>
            </a:r>
            <a:endParaRPr lang="ar-SA" sz="1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44" y="785794"/>
            <a:ext cx="47722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Improvement Actions Principle 10: Cost Effectiveness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16-12-06-10-06-26.png"/>
          <p:cNvPicPr/>
          <p:nvPr/>
        </p:nvPicPr>
        <p:blipFill>
          <a:blip r:embed="rId2" cstate="print"/>
          <a:srcRect l="8607" t="4611" r="6474" b="28530"/>
          <a:stretch>
            <a:fillRect/>
          </a:stretch>
        </p:blipFill>
        <p:spPr>
          <a:xfrm>
            <a:off x="6804248" y="1700808"/>
            <a:ext cx="2122136" cy="26855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 l="41476" t="28158" r="17455" b="43684"/>
          <a:stretch>
            <a:fillRect/>
          </a:stretch>
        </p:blipFill>
        <p:spPr bwMode="auto">
          <a:xfrm>
            <a:off x="827584" y="2780928"/>
            <a:ext cx="43421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20195" t="55789" r="22501" b="25761"/>
          <a:stretch>
            <a:fillRect/>
          </a:stretch>
        </p:blipFill>
        <p:spPr bwMode="auto">
          <a:xfrm>
            <a:off x="1259632" y="5661248"/>
            <a:ext cx="4297559" cy="7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0" y="1628800"/>
            <a:ext cx="6264696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Use a paper questionnaire makes it available for anyone can see  (employees, checkpoints soldiers, nosy)</a:t>
            </a:r>
            <a:endParaRPr lang="ar-SA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6804248" y="1700808"/>
            <a:ext cx="2088232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Screen User ID </a:t>
            </a:r>
            <a:endParaRPr lang="ar-SA" dirty="0"/>
          </a:p>
        </p:txBody>
      </p:sp>
      <p:sp>
        <p:nvSpPr>
          <p:cNvPr id="11" name="Rounded Rectangle 10"/>
          <p:cNvSpPr/>
          <p:nvPr/>
        </p:nvSpPr>
        <p:spPr>
          <a:xfrm>
            <a:off x="5508104" y="4581128"/>
            <a:ext cx="338437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Encrypted </a:t>
            </a:r>
            <a:endParaRPr lang="ar-SA" dirty="0"/>
          </a:p>
        </p:txBody>
      </p:sp>
      <p:sp>
        <p:nvSpPr>
          <p:cNvPr id="12" name="Rounded Rectangle 11"/>
          <p:cNvSpPr/>
          <p:nvPr/>
        </p:nvSpPr>
        <p:spPr>
          <a:xfrm>
            <a:off x="899592" y="4077072"/>
            <a:ext cx="4176464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Data on the device cannot  read or interpreted</a:t>
            </a:r>
            <a:endParaRPr lang="ar-SA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5157192"/>
            <a:ext cx="3520072" cy="5161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1600" dirty="0" smtClean="0"/>
              <a:t>Who have access to download data from server can read 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023119"/>
            <a:ext cx="878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 smtClean="0"/>
              <a:t>Improvement Actions Principle 5: Statistical Confidentiality</a:t>
            </a:r>
            <a:endParaRPr lang="en-US" sz="2000" dirty="0"/>
          </a:p>
        </p:txBody>
      </p:sp>
      <p:pic>
        <p:nvPicPr>
          <p:cNvPr id="16" name="Picture 15" descr="SecureHttp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68819">
            <a:off x="5652120" y="5455181"/>
            <a:ext cx="2376264" cy="157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37989" y="987993"/>
            <a:ext cx="59770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GB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mprovement Actions Principle 12: Accuracy and Reliability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13" y="1928801"/>
          <a:ext cx="8644004" cy="3929095"/>
        </p:xfrm>
        <a:graphic>
          <a:graphicData uri="http://schemas.openxmlformats.org/drawingml/2006/table">
            <a:tbl>
              <a:tblPr/>
              <a:tblGrid>
                <a:gridCol w="2226299"/>
                <a:gridCol w="916815"/>
                <a:gridCol w="916815"/>
                <a:gridCol w="916815"/>
                <a:gridCol w="916815"/>
                <a:gridCol w="916815"/>
                <a:gridCol w="916815"/>
                <a:gridCol w="916815"/>
              </a:tblGrid>
              <a:tr h="10157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Variable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Estimate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Standard Error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Coefficient of  Variation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% change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6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8267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No. of. Employed Persons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12157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11381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65.7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48.1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0.005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0.004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-20%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267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Out put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323195.1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285903.5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1855.5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1145.5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0.006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0.004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-33%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267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Intermediate Consumption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176018.3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160714.2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929.5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718.8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0.005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0.004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-20%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267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Value Added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147176.8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125189.3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1263.4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865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0.009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0.007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-22%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2636912"/>
            <a:ext cx="72008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New technologies advanced us positively to a new level and exceeded many challenges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3573016"/>
            <a:ext cx="72008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it-IT" sz="2000" dirty="0" smtClean="0">
                <a:solidFill>
                  <a:schemeClr val="tx1"/>
                </a:solidFill>
              </a:rPr>
              <a:t>New Technology Enhanced the quality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52736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FontTx/>
              <a:buNone/>
            </a:pPr>
            <a:r>
              <a:rPr lang="it-IT" b="1" dirty="0" smtClean="0"/>
              <a:t>Lessons learned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4591" y="1988840"/>
            <a:ext cx="3486745" cy="2693682"/>
          </a:xfrm>
          <a:prstGeom prst="rect">
            <a:avLst/>
          </a:prstGeom>
        </p:spPr>
      </p:pic>
      <p:pic>
        <p:nvPicPr>
          <p:cNvPr id="9" name="Picture 8" descr="PCB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5835">
            <a:off x="3957392" y="3605189"/>
            <a:ext cx="885825" cy="381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83768" y="4293096"/>
            <a:ext cx="352839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dirty="0" smtClean="0"/>
              <a:t>Hani Al Ahmed</a:t>
            </a:r>
            <a:endParaRPr lang="ar-SA" dirty="0" smtClean="0"/>
          </a:p>
          <a:p>
            <a:pPr algn="ctr"/>
            <a:r>
              <a:rPr lang="en-US" dirty="0" smtClean="0"/>
              <a:t>hani@pcbs.gov.ps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1772816"/>
          <a:ext cx="8462174" cy="43708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24464"/>
                <a:gridCol w="1984317"/>
                <a:gridCol w="1253393"/>
              </a:tblGrid>
              <a:tr h="435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 smtClean="0"/>
                        <a:t>Indicator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/>
                        <a:t>Year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/>
                        <a:t>Value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5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/>
                        <a:t>Population mid-year (Million)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4.3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5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/>
                        <a:t>Population density (person/km2)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 smtClean="0">
                          <a:solidFill>
                            <a:srgbClr val="FF0000"/>
                          </a:solidFill>
                        </a:rPr>
                        <a:t>800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5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/>
                        <a:t>Literacy Rate (15 years and above)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ar-SA" sz="1800" b="1" dirty="0" smtClean="0">
                          <a:solidFill>
                            <a:srgbClr val="FF0000"/>
                          </a:solidFill>
                        </a:rPr>
                        <a:t>6.7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5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Arial"/>
                        </a:rPr>
                        <a:t>Licensed Road Vehicles  in the West Bank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202,270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1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Arial"/>
                        </a:rPr>
                        <a:t>Percent of private cars of Tot Licensed Road Vehicles  in the West Bank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78%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1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Arial"/>
                        </a:rPr>
                        <a:t>Number of New Registered Road Vehicles in the West Bank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26,328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1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Arial"/>
                        </a:rPr>
                        <a:t>Rate of Licensed Motorized Vehicles Per 1000 Capita in the West Bank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74.8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76" name="Rectangle 2"/>
          <p:cNvSpPr>
            <a:spLocks noChangeArrowheads="1"/>
          </p:cNvSpPr>
          <p:nvPr/>
        </p:nvSpPr>
        <p:spPr bwMode="auto">
          <a:xfrm>
            <a:off x="35967" y="935723"/>
            <a:ext cx="36787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it-IT" sz="2600" b="1" dirty="0">
                <a:cs typeface="Times New Roman" pitchFamily="18" charset="0"/>
              </a:rPr>
              <a:t>Palestine in figures</a:t>
            </a:r>
            <a:endParaRPr lang="it-IT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wBld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2009" y="764704"/>
            <a:ext cx="383199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23528" y="1700810"/>
            <a:ext cx="3168352" cy="4320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Low" rtl="0" eaLnBrk="0" hangingPunct="0">
              <a:defRPr/>
            </a:pPr>
            <a:r>
              <a:rPr lang="en-US" sz="1800" dirty="0" smtClean="0">
                <a:cs typeface="Times New Roman" pitchFamily="18" charset="0"/>
              </a:rPr>
              <a:t>PCBS </a:t>
            </a:r>
            <a:r>
              <a:rPr lang="it-IT" sz="1800" dirty="0" smtClean="0">
                <a:cs typeface="Times New Roman" pitchFamily="18" charset="0"/>
              </a:rPr>
              <a:t>established  in 1993</a:t>
            </a:r>
            <a:endParaRPr lang="it-IT" sz="1800" dirty="0"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2420890"/>
            <a:ext cx="7992888" cy="4320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Low" rtl="0" eaLnBrk="0" hangingPunct="0">
              <a:defRPr/>
            </a:pPr>
            <a:r>
              <a:rPr lang="en-US" sz="1800" dirty="0" smtClean="0">
                <a:cs typeface="Times New Roman" pitchFamily="18" charset="0"/>
              </a:rPr>
              <a:t>First census 1997 and now prepare to the third census using new technology   2017</a:t>
            </a:r>
            <a:endParaRPr lang="it-IT" sz="1800" dirty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3212976"/>
            <a:ext cx="58326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Low" rtl="0" eaLnBrk="0" hangingPunct="0">
              <a:defRPr/>
            </a:pPr>
            <a:r>
              <a:rPr lang="it-IT" sz="1800" dirty="0">
                <a:cs typeface="Times New Roman" pitchFamily="18" charset="0"/>
              </a:rPr>
              <a:t>300 permanent employees in addition to temporary 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4005064"/>
            <a:ext cx="8064896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Low" rtl="0" eaLnBrk="0" hangingPunct="0">
              <a:defRPr/>
            </a:pPr>
            <a:r>
              <a:rPr lang="it-IT" sz="1800" dirty="0" smtClean="0">
                <a:cs typeface="Times New Roman" pitchFamily="18" charset="0"/>
              </a:rPr>
              <a:t>ISO9001 2008, Palestinine international awawrd for excellent and creativity 2007 and many other awards</a:t>
            </a:r>
            <a:endParaRPr lang="it-IT" sz="1800" dirty="0"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5013176"/>
            <a:ext cx="3240360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Low" rtl="0" eaLnBrk="0" hangingPunct="0">
              <a:defRPr/>
            </a:pPr>
            <a:r>
              <a:rPr lang="it-IT" sz="1800" dirty="0" smtClean="0">
                <a:cs typeface="Times New Roman" pitchFamily="18" charset="0"/>
              </a:rPr>
              <a:t>EFQM</a:t>
            </a:r>
            <a:endParaRPr lang="it-IT" sz="1800" dirty="0"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51111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/>
              <a:t>Palestinian Central Bureau of Statistics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285720" y="5715016"/>
            <a:ext cx="3240360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Low" rtl="0" eaLnBrk="0" hangingPunct="0">
              <a:defRPr/>
            </a:pPr>
            <a:r>
              <a:rPr lang="it-IT" sz="1800" dirty="0" smtClean="0">
                <a:cs typeface="Times New Roman" pitchFamily="18" charset="0"/>
              </a:rPr>
              <a:t>GSPBM</a:t>
            </a:r>
            <a:endParaRPr lang="it-IT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7168d492a4022b82332f29ed01539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869160"/>
            <a:ext cx="2652731" cy="1447310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501008"/>
            <a:ext cx="2286000" cy="160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63888" y="1772816"/>
            <a:ext cx="230425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Big Data</a:t>
            </a:r>
            <a:endParaRPr lang="ar-SA" dirty="0"/>
          </a:p>
        </p:txBody>
      </p:sp>
      <p:sp>
        <p:nvSpPr>
          <p:cNvPr id="15" name="Rounded Rectangle 14"/>
          <p:cNvSpPr/>
          <p:nvPr/>
        </p:nvSpPr>
        <p:spPr>
          <a:xfrm>
            <a:off x="3563888" y="2564904"/>
            <a:ext cx="230425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Metadata</a:t>
            </a:r>
            <a:endParaRPr lang="ar-SA" dirty="0"/>
          </a:p>
        </p:txBody>
      </p:sp>
      <p:sp>
        <p:nvSpPr>
          <p:cNvPr id="16" name="Rounded Rectangle 15"/>
          <p:cNvSpPr/>
          <p:nvPr/>
        </p:nvSpPr>
        <p:spPr>
          <a:xfrm>
            <a:off x="3635896" y="3356992"/>
            <a:ext cx="230425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Paradata</a:t>
            </a:r>
            <a:endParaRPr lang="ar-SA" dirty="0"/>
          </a:p>
        </p:txBody>
      </p:sp>
      <p:sp>
        <p:nvSpPr>
          <p:cNvPr id="17" name="Rounded Rectangle 16"/>
          <p:cNvSpPr/>
          <p:nvPr/>
        </p:nvSpPr>
        <p:spPr>
          <a:xfrm>
            <a:off x="3635896" y="4077072"/>
            <a:ext cx="230425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…..Data</a:t>
            </a:r>
            <a:endParaRPr lang="ar-SA" dirty="0"/>
          </a:p>
        </p:txBody>
      </p:sp>
      <p:sp>
        <p:nvSpPr>
          <p:cNvPr id="13" name="Rounded Rectangle 12"/>
          <p:cNvSpPr/>
          <p:nvPr/>
        </p:nvSpPr>
        <p:spPr>
          <a:xfrm>
            <a:off x="6228184" y="5589240"/>
            <a:ext cx="2376264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…. Always new</a:t>
            </a:r>
            <a:endParaRPr lang="ar-SA" dirty="0"/>
          </a:p>
        </p:txBody>
      </p:sp>
      <p:sp>
        <p:nvSpPr>
          <p:cNvPr id="19" name="Rectangle 18"/>
          <p:cNvSpPr/>
          <p:nvPr/>
        </p:nvSpPr>
        <p:spPr>
          <a:xfrm>
            <a:off x="323528" y="2204864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Simple table and reports</a:t>
            </a:r>
            <a:endParaRPr lang="ar-SA" dirty="0"/>
          </a:p>
        </p:txBody>
      </p:sp>
      <p:pic>
        <p:nvPicPr>
          <p:cNvPr id="20" name="Picture 19" descr="big_da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24744"/>
            <a:ext cx="2987566" cy="1872208"/>
          </a:xfrm>
          <a:prstGeom prst="rect">
            <a:avLst/>
          </a:prstGeom>
        </p:spPr>
      </p:pic>
      <p:pic>
        <p:nvPicPr>
          <p:cNvPr id="21" name="Picture 20" descr="schar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140968"/>
            <a:ext cx="2638425" cy="20478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6612" y="98072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Data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528" y="1772816"/>
            <a:ext cx="2664296" cy="2016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Occupation is the main challenge </a:t>
            </a:r>
            <a:endParaRPr lang="ar-SA" dirty="0" smtClean="0"/>
          </a:p>
          <a:p>
            <a:pPr algn="ctr"/>
            <a:r>
              <a:rPr lang="en-US" dirty="0" smtClean="0"/>
              <a:t>facing our work</a:t>
            </a:r>
            <a:endParaRPr lang="ar-SA" dirty="0" smtClean="0"/>
          </a:p>
          <a:p>
            <a:pPr algn="ctr"/>
            <a:endParaRPr lang="ar-SA" dirty="0" smtClean="0"/>
          </a:p>
          <a:p>
            <a:pPr algn="ctr"/>
            <a:r>
              <a:rPr lang="en-US" dirty="0" smtClean="0"/>
              <a:t>Israel dominant</a:t>
            </a:r>
            <a:endParaRPr lang="ar-SA" dirty="0"/>
          </a:p>
        </p:txBody>
      </p:sp>
      <p:sp>
        <p:nvSpPr>
          <p:cNvPr id="5" name="Rounded Rectangle 4"/>
          <p:cNvSpPr/>
          <p:nvPr/>
        </p:nvSpPr>
        <p:spPr>
          <a:xfrm>
            <a:off x="5940152" y="1772816"/>
            <a:ext cx="2736304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2000" dirty="0" smtClean="0"/>
              <a:t>we still use 2G, which start use in 1992, 2001 </a:t>
            </a:r>
            <a:endParaRPr lang="ar-SA" sz="2000" dirty="0" smtClean="0"/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2G ended</a:t>
            </a:r>
          </a:p>
          <a:p>
            <a:pPr algn="l"/>
            <a:r>
              <a:rPr lang="en-US" sz="2000" dirty="0" smtClean="0"/>
              <a:t>4G and soon 5G</a:t>
            </a:r>
            <a:endParaRPr lang="ar-SA" sz="2000" dirty="0"/>
          </a:p>
        </p:txBody>
      </p:sp>
      <p:pic>
        <p:nvPicPr>
          <p:cNvPr id="6" name="Picture 5" descr="imag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896" y="4077072"/>
            <a:ext cx="2062861" cy="1152128"/>
          </a:xfrm>
          <a:prstGeom prst="rect">
            <a:avLst/>
          </a:prstGeom>
        </p:spPr>
      </p:pic>
      <p:pic>
        <p:nvPicPr>
          <p:cNvPr id="7" name="Picture 6" descr="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4110791"/>
            <a:ext cx="1651813" cy="1084690"/>
          </a:xfrm>
          <a:prstGeom prst="rect">
            <a:avLst/>
          </a:prstGeom>
        </p:spPr>
      </p:pic>
      <p:pic>
        <p:nvPicPr>
          <p:cNvPr id="8" name="Picture 7" descr="GSBPM Log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4"/>
            <a:ext cx="1357346" cy="1440160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  <a:endCxn id="6" idx="1"/>
          </p:cNvCxnSpPr>
          <p:nvPr/>
        </p:nvCxnSpPr>
        <p:spPr bwMode="auto">
          <a:xfrm flipV="1">
            <a:off x="2843808" y="4653136"/>
            <a:ext cx="792088" cy="7938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5724128" y="4581128"/>
            <a:ext cx="861690" cy="1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Rounded Rectangle 10"/>
          <p:cNvSpPr/>
          <p:nvPr/>
        </p:nvSpPr>
        <p:spPr>
          <a:xfrm>
            <a:off x="323528" y="5589240"/>
            <a:ext cx="856895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The challenge can we provide statistical figures upon which the planning and decision-making under the various measures which we live? And the answer is always yes</a:t>
            </a:r>
            <a:endParaRPr lang="ar-SA" sz="1600" dirty="0"/>
          </a:p>
        </p:txBody>
      </p:sp>
      <p:pic>
        <p:nvPicPr>
          <p:cNvPr id="12" name="Picture 11" descr="1256210498518316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772816"/>
            <a:ext cx="2448272" cy="19422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980728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PCBS Challenges and Facts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95736" y="3933056"/>
            <a:ext cx="1800200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1400" dirty="0" smtClean="0"/>
              <a:t>Chat room</a:t>
            </a:r>
          </a:p>
          <a:p>
            <a:pPr algn="l"/>
            <a:r>
              <a:rPr lang="en-US" sz="1400" dirty="0" smtClean="0"/>
              <a:t>News</a:t>
            </a:r>
          </a:p>
          <a:p>
            <a:pPr algn="l"/>
            <a:r>
              <a:rPr lang="en-US" sz="1400" dirty="0" smtClean="0"/>
              <a:t>Ads</a:t>
            </a:r>
          </a:p>
          <a:p>
            <a:pPr algn="l"/>
            <a:r>
              <a:rPr lang="en-US" sz="1400" dirty="0" smtClean="0"/>
              <a:t>Games</a:t>
            </a:r>
          </a:p>
          <a:p>
            <a:pPr algn="l"/>
            <a:r>
              <a:rPr lang="en-US" sz="1400" dirty="0" smtClean="0"/>
              <a:t>Telecom company</a:t>
            </a:r>
          </a:p>
          <a:p>
            <a:pPr algn="l"/>
            <a:r>
              <a:rPr lang="en-US" sz="1400" dirty="0" smtClean="0"/>
              <a:t>Search</a:t>
            </a:r>
            <a:endParaRPr lang="ar-SA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4860032" y="4077072"/>
            <a:ext cx="410445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basis of any planning and construction statistics </a:t>
            </a:r>
            <a:endParaRPr lang="ar-SA" dirty="0"/>
          </a:p>
        </p:txBody>
      </p:sp>
      <p:sp>
        <p:nvSpPr>
          <p:cNvPr id="7" name="Rounded Rectangle 6"/>
          <p:cNvSpPr/>
          <p:nvPr/>
        </p:nvSpPr>
        <p:spPr>
          <a:xfrm>
            <a:off x="4860032" y="4941168"/>
            <a:ext cx="4104456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provided with the accuracy and quality standardized </a:t>
            </a:r>
            <a:endParaRPr lang="ar-SA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3528" y="1700808"/>
            <a:ext cx="5832649" cy="2708920"/>
            <a:chOff x="395536" y="1628800"/>
            <a:chExt cx="4778556" cy="2708920"/>
          </a:xfrm>
        </p:grpSpPr>
        <p:pic>
          <p:nvPicPr>
            <p:cNvPr id="8" name="Picture 7" descr="statistic20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628800"/>
              <a:ext cx="1523636" cy="270892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44476" y="2204864"/>
              <a:ext cx="4129616" cy="13681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l" rtl="0"/>
              <a:r>
                <a:rPr lang="en-US" dirty="0" smtClean="0"/>
                <a:t>Population = </a:t>
              </a:r>
              <a:r>
                <a:rPr lang="ar-SA" dirty="0" smtClean="0"/>
                <a:t> 7.395</a:t>
              </a:r>
              <a:r>
                <a:rPr lang="en-US" dirty="0" smtClean="0"/>
                <a:t> Billion </a:t>
              </a:r>
            </a:p>
            <a:p>
              <a:pPr algn="l" rtl="0"/>
              <a:r>
                <a:rPr lang="en-US" dirty="0" smtClean="0"/>
                <a:t>46% use Internet = </a:t>
              </a:r>
              <a:r>
                <a:rPr lang="ar-SA" dirty="0" smtClean="0"/>
                <a:t>3.419 </a:t>
              </a:r>
              <a:r>
                <a:rPr lang="en-US" dirty="0" smtClean="0"/>
                <a:t> Billion</a:t>
              </a:r>
            </a:p>
            <a:p>
              <a:pPr algn="l" rtl="0"/>
              <a:r>
                <a:rPr lang="en-US" dirty="0" smtClean="0"/>
                <a:t>Social Media 31% = </a:t>
              </a:r>
              <a:r>
                <a:rPr lang="ar-SA" dirty="0" smtClean="0"/>
                <a:t>2.307</a:t>
              </a:r>
              <a:r>
                <a:rPr lang="en-US" dirty="0" smtClean="0"/>
                <a:t> Billion </a:t>
              </a:r>
            </a:p>
            <a:p>
              <a:pPr algn="l" rtl="0"/>
              <a:endParaRPr lang="ar-SA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7764" y="980728"/>
            <a:ext cx="116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Figures</a:t>
            </a:r>
            <a:endParaRPr lang="ar-SA" b="1" dirty="0"/>
          </a:p>
        </p:txBody>
      </p:sp>
      <p:sp>
        <p:nvSpPr>
          <p:cNvPr id="10" name="Rectangle 9"/>
          <p:cNvSpPr/>
          <p:nvPr/>
        </p:nvSpPr>
        <p:spPr>
          <a:xfrm>
            <a:off x="1763688" y="1556792"/>
            <a:ext cx="4257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Global statistics 2016 (LinkedIn)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5877272"/>
            <a:ext cx="914400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GB" sz="2000" dirty="0" smtClean="0"/>
              <a:t>It believes that </a:t>
            </a:r>
            <a:r>
              <a:rPr lang="en-GB" sz="2000" dirty="0" smtClean="0">
                <a:solidFill>
                  <a:srgbClr val="FF0000"/>
                </a:solidFill>
              </a:rPr>
              <a:t>social media has greater than the power of money</a:t>
            </a:r>
            <a:r>
              <a:rPr lang="en-GB" sz="2000" dirty="0" smtClean="0"/>
              <a:t>, and said that the popularity of these sites contributed to the victory ... </a:t>
            </a:r>
            <a:r>
              <a:rPr lang="en-GB" sz="2000" dirty="0" smtClean="0">
                <a:solidFill>
                  <a:srgbClr val="FF0000"/>
                </a:solidFill>
              </a:rPr>
              <a:t>Donald Trump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3" name="Picture 12" descr="social_media_marke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12776"/>
            <a:ext cx="2443338" cy="2443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0166" y="2214554"/>
            <a:ext cx="6715172" cy="26001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the percentage of households in Palestine with a Smartphone is 52.1% in </a:t>
            </a:r>
            <a:r>
              <a:rPr lang="en-US" sz="2800" dirty="0" smtClean="0"/>
              <a:t>2015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the number of users of social media reached 1,250,000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700808"/>
            <a:ext cx="6264696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Low" rtl="0"/>
            <a:r>
              <a:rPr lang="en-US" sz="1600" dirty="0" smtClean="0"/>
              <a:t>In 1992, the United Nations Economic Commission for Europe (UNECE) adopted the fundamental principles of official statistics in the UNECE region</a:t>
            </a:r>
          </a:p>
          <a:p>
            <a:pPr lvl="0" algn="justLow" rtl="0"/>
            <a:r>
              <a:rPr lang="en-US" sz="1600" dirty="0" smtClean="0"/>
              <a:t>The </a:t>
            </a:r>
            <a:r>
              <a:rPr lang="en-US" sz="1600" dirty="0" smtClean="0">
                <a:hlinkClick r:id="rId2"/>
              </a:rPr>
              <a:t>United Nations Statistical Commission</a:t>
            </a:r>
            <a:r>
              <a:rPr lang="en-US" sz="1600" dirty="0" smtClean="0"/>
              <a:t> adopted these principles in 1994 at the global level. The Economic and Social Council (ECOSOC) endorsed the Fundamental Principles of Official Statistics in 2013; and in January 2014</a:t>
            </a:r>
          </a:p>
          <a:p>
            <a:pPr lvl="0" algn="justLow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3789040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 Relevance, impartiality and equal access</a:t>
            </a:r>
            <a:endParaRPr lang="ar-SA" sz="1200" dirty="0"/>
          </a:p>
        </p:txBody>
      </p:sp>
      <p:sp>
        <p:nvSpPr>
          <p:cNvPr id="6" name="Rectangle 5"/>
          <p:cNvSpPr/>
          <p:nvPr/>
        </p:nvSpPr>
        <p:spPr>
          <a:xfrm>
            <a:off x="2483768" y="3789040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Professional standards and ethics</a:t>
            </a:r>
            <a:endParaRPr lang="ar-SA" sz="1200" dirty="0"/>
          </a:p>
        </p:txBody>
      </p:sp>
      <p:sp>
        <p:nvSpPr>
          <p:cNvPr id="7" name="Rectangle 6"/>
          <p:cNvSpPr/>
          <p:nvPr/>
        </p:nvSpPr>
        <p:spPr>
          <a:xfrm>
            <a:off x="4644008" y="3789040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Accountability and transparency</a:t>
            </a:r>
            <a:endParaRPr lang="ar-SA" sz="1200" dirty="0"/>
          </a:p>
        </p:txBody>
      </p:sp>
      <p:sp>
        <p:nvSpPr>
          <p:cNvPr id="8" name="Rectangle 7"/>
          <p:cNvSpPr/>
          <p:nvPr/>
        </p:nvSpPr>
        <p:spPr>
          <a:xfrm>
            <a:off x="6804248" y="3789040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Prevention of misuse</a:t>
            </a:r>
            <a:endParaRPr lang="ar-SA" sz="1200" dirty="0"/>
          </a:p>
        </p:txBody>
      </p:sp>
      <p:sp>
        <p:nvSpPr>
          <p:cNvPr id="9" name="Rectangle 8"/>
          <p:cNvSpPr/>
          <p:nvPr/>
        </p:nvSpPr>
        <p:spPr>
          <a:xfrm>
            <a:off x="323528" y="4653136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Sources of official statistic</a:t>
            </a:r>
            <a:endParaRPr lang="ar-SA" sz="1200" dirty="0"/>
          </a:p>
        </p:txBody>
      </p:sp>
      <p:sp>
        <p:nvSpPr>
          <p:cNvPr id="10" name="Rectangle 9"/>
          <p:cNvSpPr/>
          <p:nvPr/>
        </p:nvSpPr>
        <p:spPr>
          <a:xfrm>
            <a:off x="2483768" y="4653136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Confidentiality</a:t>
            </a:r>
            <a:endParaRPr lang="ar-SA" sz="1200" dirty="0"/>
          </a:p>
        </p:txBody>
      </p:sp>
      <p:sp>
        <p:nvSpPr>
          <p:cNvPr id="11" name="Rectangle 10"/>
          <p:cNvSpPr/>
          <p:nvPr/>
        </p:nvSpPr>
        <p:spPr>
          <a:xfrm>
            <a:off x="4644008" y="4653136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Legislation</a:t>
            </a:r>
            <a:endParaRPr lang="ar-SA" sz="1200" dirty="0"/>
          </a:p>
        </p:txBody>
      </p:sp>
      <p:sp>
        <p:nvSpPr>
          <p:cNvPr id="12" name="Rectangle 11"/>
          <p:cNvSpPr/>
          <p:nvPr/>
        </p:nvSpPr>
        <p:spPr>
          <a:xfrm>
            <a:off x="6804248" y="4653136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National coordination</a:t>
            </a:r>
            <a:endParaRPr lang="ar-SA" sz="1200" dirty="0"/>
          </a:p>
        </p:txBody>
      </p:sp>
      <p:sp>
        <p:nvSpPr>
          <p:cNvPr id="13" name="Rectangle 12"/>
          <p:cNvSpPr/>
          <p:nvPr/>
        </p:nvSpPr>
        <p:spPr>
          <a:xfrm>
            <a:off x="2411760" y="5445224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Use of international standards</a:t>
            </a:r>
            <a:endParaRPr lang="ar-SA" sz="12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5445224"/>
            <a:ext cx="208823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International cooperation</a:t>
            </a:r>
            <a:endParaRPr lang="ar-SA" sz="1200" dirty="0"/>
          </a:p>
        </p:txBody>
      </p:sp>
      <p:pic>
        <p:nvPicPr>
          <p:cNvPr id="15" name="Picture 14" descr="imag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1775692"/>
            <a:ext cx="2206877" cy="17224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023119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Fundamental principles of official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28662" y="1571612"/>
          <a:ext cx="7280625" cy="423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158" y="1785926"/>
            <a:ext cx="8395835" cy="4271238"/>
            <a:chOff x="457200" y="1752600"/>
            <a:chExt cx="8395835" cy="4271238"/>
          </a:xfrm>
        </p:grpSpPr>
        <p:sp>
          <p:nvSpPr>
            <p:cNvPr id="3" name="TextBox 10"/>
            <p:cNvSpPr txBox="1"/>
            <p:nvPr/>
          </p:nvSpPr>
          <p:spPr>
            <a:xfrm>
              <a:off x="4724400" y="1752600"/>
              <a:ext cx="2895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Old Questionnaire</a:t>
              </a:r>
              <a:endParaRPr lang="ar-SA" dirty="0"/>
            </a:p>
          </p:txBody>
        </p:sp>
        <p:pic>
          <p:nvPicPr>
            <p:cNvPr id="4" name="Picture 3" descr="C:\Users\hani\Desktop\Pages from 10- الاستمارة (2)1111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2743200"/>
              <a:ext cx="1905000" cy="2514600"/>
            </a:xfrm>
            <a:prstGeom prst="rect">
              <a:avLst/>
            </a:prstGeom>
            <a:noFill/>
          </p:spPr>
        </p:pic>
        <p:pic>
          <p:nvPicPr>
            <p:cNvPr id="5" name="Picture 4" descr="C:\Users\hani\Desktop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8452" y="2181224"/>
              <a:ext cx="1474548" cy="2085976"/>
            </a:xfrm>
            <a:prstGeom prst="rect">
              <a:avLst/>
            </a:prstGeom>
            <a:noFill/>
          </p:spPr>
        </p:pic>
        <p:pic>
          <p:nvPicPr>
            <p:cNvPr id="6" name="Picture 5" descr="C:\Users\hani\Desktop\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4343401"/>
              <a:ext cx="2458184" cy="1600200"/>
            </a:xfrm>
            <a:prstGeom prst="rect">
              <a:avLst/>
            </a:prstGeom>
            <a:noFill/>
          </p:spPr>
        </p:pic>
        <p:pic>
          <p:nvPicPr>
            <p:cNvPr id="7" name="Picture 6" descr="C:\Users\hani\Desktop\2 (2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2286000"/>
              <a:ext cx="1600200" cy="1981200"/>
            </a:xfrm>
            <a:prstGeom prst="rect">
              <a:avLst/>
            </a:prstGeom>
            <a:noFill/>
          </p:spPr>
        </p:pic>
        <p:pic>
          <p:nvPicPr>
            <p:cNvPr id="8" name="Picture 7" descr="C:\Users\hani\Desktop\3_Page_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2209800"/>
              <a:ext cx="1524000" cy="2057400"/>
            </a:xfrm>
            <a:prstGeom prst="rect">
              <a:avLst/>
            </a:prstGeom>
            <a:noFill/>
          </p:spPr>
        </p:pic>
        <p:pic>
          <p:nvPicPr>
            <p:cNvPr id="9" name="Picture 8" descr="C:\Users\hani\Desktop\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7000" y="4343400"/>
              <a:ext cx="2376035" cy="1680438"/>
            </a:xfrm>
            <a:prstGeom prst="rect">
              <a:avLst/>
            </a:prstGeom>
            <a:noFill/>
          </p:spPr>
        </p:pic>
        <p:sp>
          <p:nvSpPr>
            <p:cNvPr id="10" name="Left Arrow 9"/>
            <p:cNvSpPr/>
            <p:nvPr/>
          </p:nvSpPr>
          <p:spPr bwMode="auto">
            <a:xfrm>
              <a:off x="2819400" y="3124200"/>
              <a:ext cx="914400" cy="9144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>
              <a:defPPr>
                <a:defRPr lang="ar-SA"/>
              </a:defPPr>
              <a:lvl1pPr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57200" y="1752600"/>
              <a:ext cx="25908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1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New Questionnaire</a:t>
              </a:r>
              <a:endParaRPr lang="ar-SA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282" y="785794"/>
            <a:ext cx="850112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/>
              <a:t>Developing the </a:t>
            </a:r>
            <a:r>
              <a:rPr lang="en-US" sz="2200" dirty="0" smtClean="0"/>
              <a:t>questionnaire for the Outside establishment transport survey </a:t>
            </a:r>
            <a:r>
              <a:rPr lang="en-US" sz="2200" dirty="0" smtClean="0"/>
              <a:t>2015 </a:t>
            </a:r>
            <a:endParaRPr lang="ar-SA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1714488"/>
            <a:ext cx="71438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457200" indent="-457200" algn="l" rtl="0">
              <a:lnSpc>
                <a:spcPct val="150000"/>
              </a:lnSpc>
            </a:pPr>
            <a:r>
              <a:rPr lang="en-US" b="1" dirty="0" smtClean="0"/>
              <a:t>Desk review for the time series of the micro-data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Reviewing all the Zeros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Eliminate the variables which have an administrative source.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Doing a simple analysis for means and standard deviation to find the variables that have which have C.V less than 0.005.</a:t>
            </a:r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2143116"/>
            <a:ext cx="8215370" cy="30162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endParaRPr lang="en-US" sz="3800" dirty="0" smtClean="0"/>
          </a:p>
          <a:p>
            <a:pPr algn="ctr" rtl="0"/>
            <a:endParaRPr lang="en-US" sz="3800" dirty="0" smtClean="0"/>
          </a:p>
          <a:p>
            <a:pPr algn="ctr" rtl="0"/>
            <a:r>
              <a:rPr lang="en-US" sz="3800" dirty="0" smtClean="0"/>
              <a:t>Same Micro data</a:t>
            </a:r>
          </a:p>
          <a:p>
            <a:pPr algn="ctr" rtl="0"/>
            <a:endParaRPr lang="en-US" sz="3800" dirty="0" smtClean="0"/>
          </a:p>
          <a:p>
            <a:pPr algn="ctr" rtl="0"/>
            <a:endParaRPr lang="ar-SA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Times New Roman"/>
        <a:ea typeface="Times New Roman (Arabic)"/>
        <a:cs typeface="Times New Roman (Arabic)"/>
      </a:majorFont>
      <a:minorFont>
        <a:latin typeface="Times New Roman"/>
        <a:ea typeface="Times New Roman (Arabic)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11445</TotalTime>
  <Words>729</Words>
  <Application>Microsoft Office PowerPoint</Application>
  <PresentationFormat>On-screen Show (4:3)</PresentationFormat>
  <Paragraphs>177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PCBS</dc:creator>
  <cp:lastModifiedBy>hani</cp:lastModifiedBy>
  <cp:revision>740</cp:revision>
  <dcterms:created xsi:type="dcterms:W3CDTF">2006-12-07T08:58:38Z</dcterms:created>
  <dcterms:modified xsi:type="dcterms:W3CDTF">2017-07-06T07:19:05Z</dcterms:modified>
</cp:coreProperties>
</file>