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8" r:id="rId3"/>
    <p:sldId id="276" r:id="rId4"/>
    <p:sldId id="257" r:id="rId5"/>
    <p:sldId id="277" r:id="rId6"/>
    <p:sldId id="260" r:id="rId7"/>
    <p:sldId id="261" r:id="rId8"/>
    <p:sldId id="262" r:id="rId9"/>
    <p:sldId id="266" r:id="rId10"/>
    <p:sldId id="258" r:id="rId11"/>
    <p:sldId id="263" r:id="rId12"/>
    <p:sldId id="259" r:id="rId13"/>
    <p:sldId id="264" r:id="rId14"/>
    <p:sldId id="265" r:id="rId15"/>
    <p:sldId id="275"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606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14" y="-24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3069F5-82ED-4795-BD7E-A3AA7D605A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686327C-EF10-44FA-8ECD-7C6399607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4B4F638-EC3A-4FC3-838A-008DD45D34E3}"/>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5" name="Footer Placeholder 4">
            <a:extLst>
              <a:ext uri="{FF2B5EF4-FFF2-40B4-BE49-F238E27FC236}">
                <a16:creationId xmlns="" xmlns:a16="http://schemas.microsoft.com/office/drawing/2014/main" id="{A0F4968A-9484-4641-9B3E-6D227D33D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8377DB4-4D82-44BA-A6B7-1C20C9F042F7}"/>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47513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4BA6F8-2165-4654-B85C-0996D09B2F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3850BE4-E996-4C7F-929E-C991E2A02B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B304F32-2370-43A2-876C-FE130CEE21C0}"/>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5" name="Footer Placeholder 4">
            <a:extLst>
              <a:ext uri="{FF2B5EF4-FFF2-40B4-BE49-F238E27FC236}">
                <a16:creationId xmlns="" xmlns:a16="http://schemas.microsoft.com/office/drawing/2014/main" id="{98482207-46F1-4A1C-9482-CCA912EBC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270D783-8977-46C5-8992-F4EB5B3E72C1}"/>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368033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F0307D1-2620-4052-B42B-6E6775E001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02665AF-1B47-454C-947D-EA436F543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61A87F-C59D-4154-BDAA-0DA928B141EC}"/>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5" name="Footer Placeholder 4">
            <a:extLst>
              <a:ext uri="{FF2B5EF4-FFF2-40B4-BE49-F238E27FC236}">
                <a16:creationId xmlns="" xmlns:a16="http://schemas.microsoft.com/office/drawing/2014/main" id="{5539394E-C531-4B5D-874C-C0B7C744F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4AF37D9-9BCA-4BAC-A0F0-FE9EC736283E}"/>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409096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5CF5CD-EE4B-4D5B-B171-17D529E76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6C2AFAA-362D-4ACD-8B80-D9940ADA9E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6A2682-578B-4EA1-B1F3-AA3AC619BB96}"/>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5" name="Footer Placeholder 4">
            <a:extLst>
              <a:ext uri="{FF2B5EF4-FFF2-40B4-BE49-F238E27FC236}">
                <a16:creationId xmlns="" xmlns:a16="http://schemas.microsoft.com/office/drawing/2014/main" id="{00A5A82D-C257-47C1-816F-6CFAD7EE9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C276DE-C9EA-4A96-8CFE-C1DC1035E405}"/>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2964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9F8CE2-E0A1-45FC-8F8A-E267C3FBF6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0FE8C7-EA3D-4852-AE91-27A51A0A2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7FAC3D2-8225-4E14-8B93-4E0AFC8DEE2C}"/>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5" name="Footer Placeholder 4">
            <a:extLst>
              <a:ext uri="{FF2B5EF4-FFF2-40B4-BE49-F238E27FC236}">
                <a16:creationId xmlns="" xmlns:a16="http://schemas.microsoft.com/office/drawing/2014/main" id="{A8484981-64FF-4C92-9D1E-D6936FDA1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689033-5C3A-465F-81B6-BD3B9C2FBC2B}"/>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298736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469A66-C665-4B38-A8A6-D3D45E751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B712EAB-ECF4-4FF7-9677-16EB037E92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B64D583-D7A3-45D3-BDFF-0DAE18FF2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5E4475F-8346-45A2-8E78-0EA55E32264B}"/>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6" name="Footer Placeholder 5">
            <a:extLst>
              <a:ext uri="{FF2B5EF4-FFF2-40B4-BE49-F238E27FC236}">
                <a16:creationId xmlns="" xmlns:a16="http://schemas.microsoft.com/office/drawing/2014/main" id="{E60B3498-F654-41C9-A972-E66AEEF02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626B312-AC43-4B24-BAD4-A0F1CD1BF0F0}"/>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156475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F40A2F-699B-400F-B5C0-B01357AB72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34BC5EE-A723-40A5-9C5F-41FB001FF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F50431F-46FA-4EB4-9117-EE5CD152FA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B6DDB22-B91B-427A-9C78-F2E99D415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0BC5036-0AD9-4079-BAF2-4355E80D01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86BEF52-4550-4482-A263-79FA93283956}"/>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8" name="Footer Placeholder 7">
            <a:extLst>
              <a:ext uri="{FF2B5EF4-FFF2-40B4-BE49-F238E27FC236}">
                <a16:creationId xmlns="" xmlns:a16="http://schemas.microsoft.com/office/drawing/2014/main" id="{EF5779A5-8D93-4F7E-9C17-F14059E492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569F494-DF33-42F2-A247-F8FC875404CA}"/>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39436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9517F9-93A2-41F7-91DD-B582708BBE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C2DA2B6-FCC2-4C65-9969-A0F628CFBB31}"/>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4" name="Footer Placeholder 3">
            <a:extLst>
              <a:ext uri="{FF2B5EF4-FFF2-40B4-BE49-F238E27FC236}">
                <a16:creationId xmlns="" xmlns:a16="http://schemas.microsoft.com/office/drawing/2014/main" id="{00C918D6-ED76-478A-9029-795EDCEA9C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EC5C254-958A-4CD2-88EE-33C0A971F002}"/>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11672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373A661-BAA7-4D85-AE7D-C18539942B9A}"/>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3" name="Footer Placeholder 2">
            <a:extLst>
              <a:ext uri="{FF2B5EF4-FFF2-40B4-BE49-F238E27FC236}">
                <a16:creationId xmlns="" xmlns:a16="http://schemas.microsoft.com/office/drawing/2014/main" id="{0AB08917-0AF4-4361-9DA5-7B172C9B75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CF01F1F-3D43-4DA2-99C0-5C0894089653}"/>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223229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4452C2-64A7-4DCB-9241-A29C344EA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B09EBE9-2FD7-4BC5-AC9D-8F4B60248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5848204-DC43-49FD-9D23-3B48B6CC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3948D6B-51D3-42EA-AF88-759B394D85A7}"/>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6" name="Footer Placeholder 5">
            <a:extLst>
              <a:ext uri="{FF2B5EF4-FFF2-40B4-BE49-F238E27FC236}">
                <a16:creationId xmlns="" xmlns:a16="http://schemas.microsoft.com/office/drawing/2014/main" id="{11DDBB96-48CF-4A61-A43B-ACCF173C7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F7FE2B5-0682-4B39-83C7-E6D8EE75B690}"/>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294510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4B1B1-70CE-425D-8B0E-8393E24A0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764996F-DCAD-49D5-B0F7-B3564A6AA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9E4009D-860C-4E5E-A5B1-0E91B3C78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90C5D85-EA32-46A6-8843-14E2E4EFF01D}"/>
              </a:ext>
            </a:extLst>
          </p:cNvPr>
          <p:cNvSpPr>
            <a:spLocks noGrp="1"/>
          </p:cNvSpPr>
          <p:nvPr>
            <p:ph type="dt" sz="half" idx="10"/>
          </p:nvPr>
        </p:nvSpPr>
        <p:spPr/>
        <p:txBody>
          <a:bodyPr/>
          <a:lstStyle/>
          <a:p>
            <a:fld id="{26E250F5-1481-432B-82A5-9C38B603C568}" type="datetimeFigureOut">
              <a:rPr lang="en-US" smtClean="0"/>
              <a:pPr/>
              <a:t>11/24/2019</a:t>
            </a:fld>
            <a:endParaRPr lang="en-US"/>
          </a:p>
        </p:txBody>
      </p:sp>
      <p:sp>
        <p:nvSpPr>
          <p:cNvPr id="6" name="Footer Placeholder 5">
            <a:extLst>
              <a:ext uri="{FF2B5EF4-FFF2-40B4-BE49-F238E27FC236}">
                <a16:creationId xmlns="" xmlns:a16="http://schemas.microsoft.com/office/drawing/2014/main" id="{FD835FD3-88F7-4859-9C80-C00158C97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1110669-7644-4E5A-A11B-42B8C32DC6C5}"/>
              </a:ext>
            </a:extLst>
          </p:cNvPr>
          <p:cNvSpPr>
            <a:spLocks noGrp="1"/>
          </p:cNvSpPr>
          <p:nvPr>
            <p:ph type="sldNum" sz="quarter" idx="12"/>
          </p:nvPr>
        </p:nvSpPr>
        <p:spPr/>
        <p:txBody>
          <a:body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388810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C3B4B59-3EF7-42B7-AAD9-2DE8423CB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E2C7664-24ED-45C6-A7F4-954C6B57E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157B9D-02E6-4159-8BCD-78353A4E8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250F5-1481-432B-82A5-9C38B603C568}" type="datetimeFigureOut">
              <a:rPr lang="en-US" smtClean="0"/>
              <a:pPr/>
              <a:t>11/24/2019</a:t>
            </a:fld>
            <a:endParaRPr lang="en-US"/>
          </a:p>
        </p:txBody>
      </p:sp>
      <p:sp>
        <p:nvSpPr>
          <p:cNvPr id="5" name="Footer Placeholder 4">
            <a:extLst>
              <a:ext uri="{FF2B5EF4-FFF2-40B4-BE49-F238E27FC236}">
                <a16:creationId xmlns="" xmlns:a16="http://schemas.microsoft.com/office/drawing/2014/main" id="{6FC30DD6-925A-4302-A6BA-8B6346D84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BA92927-6B0C-44CB-8E74-695E3306D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D2C4C-A6C2-412A-A6B0-BF24FBA26AC1}" type="slidenum">
              <a:rPr lang="en-US" smtClean="0"/>
              <a:pPr/>
              <a:t>‹#›</a:t>
            </a:fld>
            <a:endParaRPr lang="en-US"/>
          </a:p>
        </p:txBody>
      </p:sp>
    </p:spTree>
    <p:extLst>
      <p:ext uri="{BB962C8B-B14F-4D97-AF65-F5344CB8AC3E}">
        <p14:creationId xmlns="" xmlns:p14="http://schemas.microsoft.com/office/powerpoint/2010/main" val="144012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cbs.gov.ps/site/lang__en/1220/default.aspx?lang=en" TargetMode="External"/><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9.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11.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338A37B-2AE0-4129-B0CD-66288182B45B}"/>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012" t="16740" r="2223" b="8415"/>
          <a:stretch/>
        </p:blipFill>
        <p:spPr>
          <a:xfrm>
            <a:off x="0" y="-1"/>
            <a:ext cx="12192000" cy="6858001"/>
          </a:xfrm>
          <a:prstGeom prst="rect">
            <a:avLst/>
          </a:prstGeom>
        </p:spPr>
      </p:pic>
      <p:sp>
        <p:nvSpPr>
          <p:cNvPr id="19" name="Freeform: Shape 14">
            <a:extLst>
              <a:ext uri="{FF2B5EF4-FFF2-40B4-BE49-F238E27FC236}">
                <a16:creationId xmlns=""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6">
            <a:extLst>
              <a:ext uri="{FF2B5EF4-FFF2-40B4-BE49-F238E27FC236}">
                <a16:creationId xmlns=""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101B7B7D-C0B7-4F23-9CC0-8BC281E1095D}"/>
              </a:ext>
            </a:extLst>
          </p:cNvPr>
          <p:cNvSpPr>
            <a:spLocks noGrp="1"/>
          </p:cNvSpPr>
          <p:nvPr>
            <p:ph type="ctrTitle"/>
          </p:nvPr>
        </p:nvSpPr>
        <p:spPr>
          <a:xfrm>
            <a:off x="2555631" y="1299063"/>
            <a:ext cx="7080738" cy="3974124"/>
          </a:xfrm>
        </p:spPr>
        <p:txBody>
          <a:bodyPr vert="horz" lIns="91440" tIns="45720" rIns="91440" bIns="45720" rtlCol="0" anchor="ctr">
            <a:normAutofit/>
          </a:bodyPr>
          <a:lstStyle/>
          <a:p>
            <a:pPr>
              <a:spcBef>
                <a:spcPts val="2400"/>
              </a:spcBef>
              <a:spcAft>
                <a:spcPts val="1200"/>
              </a:spcAft>
            </a:pPr>
            <a:r>
              <a:rPr lang="en-US" sz="3600" dirty="0">
                <a:solidFill>
                  <a:schemeClr val="bg1">
                    <a:lumMod val="95000"/>
                    <a:lumOff val="5000"/>
                  </a:schemeClr>
                </a:solidFill>
              </a:rPr>
              <a:t>GUIDELINE </a:t>
            </a:r>
            <a:br>
              <a:rPr lang="en-US" sz="3600" dirty="0">
                <a:solidFill>
                  <a:schemeClr val="bg1">
                    <a:lumMod val="95000"/>
                    <a:lumOff val="5000"/>
                  </a:schemeClr>
                </a:solidFill>
              </a:rPr>
            </a:br>
            <a:r>
              <a:rPr lang="en-US" sz="1300" dirty="0">
                <a:solidFill>
                  <a:schemeClr val="bg1">
                    <a:lumMod val="95000"/>
                    <a:lumOff val="5000"/>
                  </a:schemeClr>
                </a:solidFill>
              </a:rPr>
              <a:t/>
            </a:r>
            <a:br>
              <a:rPr lang="en-US" sz="1300" dirty="0">
                <a:solidFill>
                  <a:schemeClr val="bg1">
                    <a:lumMod val="95000"/>
                    <a:lumOff val="5000"/>
                  </a:schemeClr>
                </a:solidFill>
              </a:rPr>
            </a:br>
            <a:r>
              <a:rPr lang="en-US" sz="5300" dirty="0">
                <a:solidFill>
                  <a:schemeClr val="bg1">
                    <a:lumMod val="95000"/>
                    <a:lumOff val="5000"/>
                  </a:schemeClr>
                </a:solidFill>
              </a:rPr>
              <a:t>How to use the </a:t>
            </a:r>
            <a:r>
              <a:rPr lang="en-US" sz="5300" b="1" dirty="0">
                <a:solidFill>
                  <a:schemeClr val="bg1">
                    <a:lumMod val="95000"/>
                    <a:lumOff val="5000"/>
                  </a:schemeClr>
                </a:solidFill>
                <a:latin typeface="+mn-lt"/>
              </a:rPr>
              <a:t>Poverty Atlas 2017</a:t>
            </a:r>
            <a:r>
              <a:rPr lang="en-US" sz="5300" dirty="0">
                <a:solidFill>
                  <a:schemeClr val="bg1">
                    <a:lumMod val="95000"/>
                    <a:lumOff val="5000"/>
                  </a:schemeClr>
                </a:solidFill>
              </a:rPr>
              <a:t> </a:t>
            </a:r>
            <a:br>
              <a:rPr lang="en-US" sz="5300" dirty="0">
                <a:solidFill>
                  <a:schemeClr val="bg1">
                    <a:lumMod val="95000"/>
                    <a:lumOff val="5000"/>
                  </a:schemeClr>
                </a:solidFill>
              </a:rPr>
            </a:br>
            <a:r>
              <a:rPr lang="en-US" sz="1800" dirty="0">
                <a:solidFill>
                  <a:schemeClr val="bg1">
                    <a:lumMod val="95000"/>
                    <a:lumOff val="5000"/>
                  </a:schemeClr>
                </a:solidFill>
              </a:rPr>
              <a:t> </a:t>
            </a:r>
            <a:r>
              <a:rPr lang="en-US" sz="5400" dirty="0">
                <a:solidFill>
                  <a:schemeClr val="bg1">
                    <a:lumMod val="95000"/>
                    <a:lumOff val="5000"/>
                  </a:schemeClr>
                </a:solidFill>
              </a:rPr>
              <a:t/>
            </a:r>
            <a:br>
              <a:rPr lang="en-US" sz="5400" dirty="0">
                <a:solidFill>
                  <a:schemeClr val="bg1">
                    <a:lumMod val="95000"/>
                    <a:lumOff val="5000"/>
                  </a:schemeClr>
                </a:solidFill>
              </a:rPr>
            </a:br>
            <a:r>
              <a:rPr lang="en-US" sz="2000" dirty="0">
                <a:hlinkClick r:id="rId3"/>
              </a:rPr>
              <a:t>http://www.pcbs.gov.ps/site/lang__en/1220/default.aspx?lang=en</a:t>
            </a:r>
            <a:endParaRPr lang="en-US" sz="2000" dirty="0">
              <a:solidFill>
                <a:schemeClr val="bg1">
                  <a:lumMod val="95000"/>
                  <a:lumOff val="5000"/>
                </a:schemeClr>
              </a:solidFill>
            </a:endParaRPr>
          </a:p>
        </p:txBody>
      </p:sp>
      <p:sp>
        <p:nvSpPr>
          <p:cNvPr id="3" name="TextBox 2">
            <a:extLst>
              <a:ext uri="{FF2B5EF4-FFF2-40B4-BE49-F238E27FC236}">
                <a16:creationId xmlns="" xmlns:a16="http://schemas.microsoft.com/office/drawing/2014/main" id="{F7D6617D-ACBA-47D5-BFCA-2A0CA816E8BD}"/>
              </a:ext>
            </a:extLst>
          </p:cNvPr>
          <p:cNvSpPr txBox="1"/>
          <p:nvPr/>
        </p:nvSpPr>
        <p:spPr>
          <a:xfrm>
            <a:off x="5047289" y="6059269"/>
            <a:ext cx="2729219" cy="646331"/>
          </a:xfrm>
          <a:prstGeom prst="rect">
            <a:avLst/>
          </a:prstGeom>
          <a:noFill/>
        </p:spPr>
        <p:txBody>
          <a:bodyPr wrap="square" rtlCol="0">
            <a:spAutoFit/>
          </a:bodyPr>
          <a:lstStyle/>
          <a:p>
            <a:r>
              <a:rPr lang="en-US" dirty="0">
                <a:solidFill>
                  <a:srgbClr val="6C6068"/>
                </a:solidFill>
              </a:rPr>
              <a:t>Jointly prepared by </a:t>
            </a:r>
            <a:r>
              <a:rPr lang="en-US" dirty="0" smtClean="0">
                <a:solidFill>
                  <a:srgbClr val="6C6068"/>
                </a:solidFill>
              </a:rPr>
              <a:t>PCBS </a:t>
            </a:r>
            <a:r>
              <a:rPr lang="en-US" dirty="0">
                <a:solidFill>
                  <a:srgbClr val="6C6068"/>
                </a:solidFill>
              </a:rPr>
              <a:t>and the World Bank team</a:t>
            </a:r>
          </a:p>
        </p:txBody>
      </p:sp>
    </p:spTree>
    <p:extLst>
      <p:ext uri="{BB962C8B-B14F-4D97-AF65-F5344CB8AC3E}">
        <p14:creationId xmlns="" xmlns:p14="http://schemas.microsoft.com/office/powerpoint/2010/main" val="14691827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 xmlns:a16="http://schemas.microsoft.com/office/drawing/2014/main" id="{7AFDF500-652C-4F93-9EB6-377748CF8D39}"/>
              </a:ext>
            </a:extLst>
          </p:cNvPr>
          <p:cNvSpPr>
            <a:spLocks noGrp="1"/>
          </p:cNvSpPr>
          <p:nvPr>
            <p:ph idx="4294967295"/>
          </p:nvPr>
        </p:nvSpPr>
        <p:spPr>
          <a:xfrm>
            <a:off x="8533960" y="1290954"/>
            <a:ext cx="3486590" cy="5567046"/>
          </a:xfrm>
        </p:spPr>
        <p:txBody>
          <a:bodyPr/>
          <a:lstStyle/>
          <a:p>
            <a:pPr marL="0" indent="0">
              <a:buNone/>
            </a:pPr>
            <a:r>
              <a:rPr lang="en-US" sz="2400" b="1" dirty="0"/>
              <a:t>One indicator dashboard has two tabs:</a:t>
            </a:r>
          </a:p>
          <a:p>
            <a:pPr marL="457200" lvl="1" indent="-457200">
              <a:buFont typeface="+mj-lt"/>
              <a:buAutoNum type="arabicPeriod"/>
            </a:pPr>
            <a:r>
              <a:rPr lang="en-US" dirty="0"/>
              <a:t>One indicator map</a:t>
            </a:r>
          </a:p>
          <a:p>
            <a:pPr marL="457200" lvl="1" indent="-457200">
              <a:buFont typeface="+mj-lt"/>
              <a:buAutoNum type="arabicPeriod"/>
            </a:pPr>
            <a:r>
              <a:rPr lang="en-US" dirty="0"/>
              <a:t>One indicator Bar</a:t>
            </a:r>
          </a:p>
        </p:txBody>
      </p:sp>
      <p:pic>
        <p:nvPicPr>
          <p:cNvPr id="10" name="Picture 9">
            <a:extLst>
              <a:ext uri="{FF2B5EF4-FFF2-40B4-BE49-F238E27FC236}">
                <a16:creationId xmlns="" xmlns:a16="http://schemas.microsoft.com/office/drawing/2014/main" id="{F97D43F6-9206-4B4C-B345-024953E59D7A}"/>
              </a:ext>
            </a:extLst>
          </p:cNvPr>
          <p:cNvPicPr>
            <a:picLocks noChangeAspect="1"/>
          </p:cNvPicPr>
          <p:nvPr/>
        </p:nvPicPr>
        <p:blipFill rotWithShape="1">
          <a:blip r:embed="rId2" cstate="print"/>
          <a:srcRect r="15481" b="35704"/>
          <a:stretch/>
        </p:blipFill>
        <p:spPr>
          <a:xfrm>
            <a:off x="666979" y="1290955"/>
            <a:ext cx="7616672" cy="4409440"/>
          </a:xfrm>
          <a:prstGeom prst="rect">
            <a:avLst/>
          </a:prstGeom>
        </p:spPr>
      </p:pic>
      <p:sp>
        <p:nvSpPr>
          <p:cNvPr id="11" name="Arrow: Left 10">
            <a:extLst>
              <a:ext uri="{FF2B5EF4-FFF2-40B4-BE49-F238E27FC236}">
                <a16:creationId xmlns="" xmlns:a16="http://schemas.microsoft.com/office/drawing/2014/main" id="{7E324AE4-79AA-4A18-A380-BCAC852F9325}"/>
              </a:ext>
            </a:extLst>
          </p:cNvPr>
          <p:cNvSpPr/>
          <p:nvPr/>
        </p:nvSpPr>
        <p:spPr>
          <a:xfrm rot="16200000">
            <a:off x="1143000" y="960180"/>
            <a:ext cx="309008" cy="352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 xmlns:a16="http://schemas.microsoft.com/office/drawing/2014/main" id="{CBBE7C5B-2E2F-43DC-9DEF-242D5D8D99B3}"/>
              </a:ext>
            </a:extLst>
          </p:cNvPr>
          <p:cNvSpPr/>
          <p:nvPr/>
        </p:nvSpPr>
        <p:spPr>
          <a:xfrm rot="16200000">
            <a:off x="2332018" y="960180"/>
            <a:ext cx="309008" cy="352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Go Home 15">
            <a:hlinkClick r:id="rId3" action="ppaction://hlinksldjump" highlightClick="1"/>
            <a:extLst>
              <a:ext uri="{FF2B5EF4-FFF2-40B4-BE49-F238E27FC236}">
                <a16:creationId xmlns="" xmlns:a16="http://schemas.microsoft.com/office/drawing/2014/main" id="{67DBF06F-19B5-408E-A363-47848DCC4BE6}"/>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50223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E1EA16E-1B29-4363-989B-3FF3C63124A4}"/>
              </a:ext>
            </a:extLst>
          </p:cNvPr>
          <p:cNvSpPr>
            <a:spLocks noGrp="1"/>
          </p:cNvSpPr>
          <p:nvPr>
            <p:ph type="title"/>
          </p:nvPr>
        </p:nvSpPr>
        <p:spPr>
          <a:xfrm>
            <a:off x="487174" y="2199810"/>
            <a:ext cx="2913665" cy="2458377"/>
          </a:xfrm>
        </p:spPr>
        <p:txBody>
          <a:bodyPr vert="horz" lIns="91440" tIns="45720" rIns="91440" bIns="45720" rtlCol="0" anchor="t" anchorCtr="0">
            <a:noAutofit/>
          </a:bodyPr>
          <a:lstStyle/>
          <a:p>
            <a:r>
              <a:rPr lang="en-US" sz="4800" kern="1200" dirty="0">
                <a:solidFill>
                  <a:schemeClr val="tx1"/>
                </a:solidFill>
                <a:latin typeface="+mj-lt"/>
                <a:ea typeface="+mj-ea"/>
                <a:cs typeface="+mj-cs"/>
              </a:rPr>
              <a:t>One indicator map</a:t>
            </a:r>
          </a:p>
        </p:txBody>
      </p:sp>
      <p:pic>
        <p:nvPicPr>
          <p:cNvPr id="8" name="Picture 7">
            <a:extLst>
              <a:ext uri="{FF2B5EF4-FFF2-40B4-BE49-F238E27FC236}">
                <a16:creationId xmlns="" xmlns:a16="http://schemas.microsoft.com/office/drawing/2014/main" id="{D44579DB-C588-44C6-BAF7-0EBFF7C8699A}"/>
              </a:ext>
            </a:extLst>
          </p:cNvPr>
          <p:cNvPicPr>
            <a:picLocks noChangeAspect="1"/>
          </p:cNvPicPr>
          <p:nvPr/>
        </p:nvPicPr>
        <p:blipFill>
          <a:blip r:embed="rId2" cstate="print"/>
          <a:stretch>
            <a:fillRect/>
          </a:stretch>
        </p:blipFill>
        <p:spPr>
          <a:xfrm>
            <a:off x="3785936" y="330900"/>
            <a:ext cx="8020967" cy="6196196"/>
          </a:xfrm>
          <a:prstGeom prst="rect">
            <a:avLst/>
          </a:prstGeom>
        </p:spPr>
      </p:pic>
      <p:sp>
        <p:nvSpPr>
          <p:cNvPr id="38" name="Action Button: Go Home 37">
            <a:hlinkClick r:id="rId3" action="ppaction://hlinksldjump" highlightClick="1"/>
            <a:extLst>
              <a:ext uri="{FF2B5EF4-FFF2-40B4-BE49-F238E27FC236}">
                <a16:creationId xmlns="" xmlns:a16="http://schemas.microsoft.com/office/drawing/2014/main" id="{E0945F12-C2F0-494A-BEF5-2E5CDD4197A6}"/>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877119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5A1F1D-5319-47E8-9C03-34F8719AF9AE}"/>
              </a:ext>
            </a:extLst>
          </p:cNvPr>
          <p:cNvSpPr>
            <a:spLocks noGrp="1"/>
          </p:cNvSpPr>
          <p:nvPr>
            <p:ph idx="1"/>
          </p:nvPr>
        </p:nvSpPr>
        <p:spPr>
          <a:xfrm>
            <a:off x="8984202" y="812474"/>
            <a:ext cx="3207798" cy="5785467"/>
          </a:xfrm>
        </p:spPr>
        <p:txBody>
          <a:bodyPr>
            <a:normAutofit lnSpcReduction="10000"/>
          </a:bodyPr>
          <a:lstStyle/>
          <a:p>
            <a:pPr>
              <a:lnSpc>
                <a:spcPct val="100000"/>
              </a:lnSpc>
              <a:spcBef>
                <a:spcPts val="1200"/>
              </a:spcBef>
            </a:pPr>
            <a:r>
              <a:rPr lang="en-US" sz="2400" dirty="0"/>
              <a:t>One indicator map shows poverty and Census indicators in the form of map for 556 localities.</a:t>
            </a:r>
          </a:p>
          <a:p>
            <a:pPr>
              <a:lnSpc>
                <a:spcPct val="100000"/>
              </a:lnSpc>
              <a:spcBef>
                <a:spcPts val="1200"/>
              </a:spcBef>
            </a:pPr>
            <a:r>
              <a:rPr lang="en-US" sz="2400" dirty="0"/>
              <a:t>Darker color indicates higher value of indicator. </a:t>
            </a:r>
          </a:p>
          <a:p>
            <a:pPr>
              <a:lnSpc>
                <a:spcPct val="100000"/>
              </a:lnSpc>
              <a:spcBef>
                <a:spcPts val="1200"/>
              </a:spcBef>
            </a:pPr>
            <a:r>
              <a:rPr lang="en-US" sz="2400" dirty="0"/>
              <a:t>One can see that Gaza localities are all very poor, while in West Bank region there are pockets of high poverty (highlighted with red circles)</a:t>
            </a:r>
          </a:p>
        </p:txBody>
      </p:sp>
      <p:pic>
        <p:nvPicPr>
          <p:cNvPr id="4" name="Picture 3">
            <a:extLst>
              <a:ext uri="{FF2B5EF4-FFF2-40B4-BE49-F238E27FC236}">
                <a16:creationId xmlns="" xmlns:a16="http://schemas.microsoft.com/office/drawing/2014/main" id="{BB235432-C3D0-4D77-B369-EDB802F8A98D}"/>
              </a:ext>
            </a:extLst>
          </p:cNvPr>
          <p:cNvPicPr>
            <a:picLocks noChangeAspect="1"/>
          </p:cNvPicPr>
          <p:nvPr/>
        </p:nvPicPr>
        <p:blipFill>
          <a:blip r:embed="rId2" cstate="print"/>
          <a:stretch>
            <a:fillRect/>
          </a:stretch>
        </p:blipFill>
        <p:spPr>
          <a:xfrm>
            <a:off x="0" y="0"/>
            <a:ext cx="9011809" cy="6858000"/>
          </a:xfrm>
          <a:prstGeom prst="rect">
            <a:avLst/>
          </a:prstGeom>
        </p:spPr>
      </p:pic>
      <p:sp>
        <p:nvSpPr>
          <p:cNvPr id="2" name="Oval 1">
            <a:extLst>
              <a:ext uri="{FF2B5EF4-FFF2-40B4-BE49-F238E27FC236}">
                <a16:creationId xmlns="" xmlns:a16="http://schemas.microsoft.com/office/drawing/2014/main" id="{FF6DA26D-79AA-4E62-95C5-21F37843F2BD}"/>
              </a:ext>
            </a:extLst>
          </p:cNvPr>
          <p:cNvSpPr/>
          <p:nvPr/>
        </p:nvSpPr>
        <p:spPr>
          <a:xfrm>
            <a:off x="7508147" y="2692866"/>
            <a:ext cx="117446" cy="15100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0B96FFE4-34D3-46CA-BAB9-1F7DB2B50A38}"/>
              </a:ext>
            </a:extLst>
          </p:cNvPr>
          <p:cNvSpPr/>
          <p:nvPr/>
        </p:nvSpPr>
        <p:spPr>
          <a:xfrm>
            <a:off x="6908801" y="5699301"/>
            <a:ext cx="655781" cy="47982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01579786-4455-42D0-A844-68868BB8DB16}"/>
              </a:ext>
            </a:extLst>
          </p:cNvPr>
          <p:cNvSpPr/>
          <p:nvPr/>
        </p:nvSpPr>
        <p:spPr>
          <a:xfrm>
            <a:off x="6644547" y="2254139"/>
            <a:ext cx="117446" cy="15100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9AFD6183-D990-4485-A5DE-3ECAD43B0E9C}"/>
              </a:ext>
            </a:extLst>
          </p:cNvPr>
          <p:cNvSpPr/>
          <p:nvPr/>
        </p:nvSpPr>
        <p:spPr>
          <a:xfrm>
            <a:off x="7499927" y="1672247"/>
            <a:ext cx="129309" cy="13807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2476F1A1-EADF-4544-B175-D1F4D0BA4B6D}"/>
              </a:ext>
            </a:extLst>
          </p:cNvPr>
          <p:cNvSpPr/>
          <p:nvPr/>
        </p:nvSpPr>
        <p:spPr>
          <a:xfrm>
            <a:off x="6747166" y="4900356"/>
            <a:ext cx="392544" cy="3458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F532D60C-C038-4709-83B1-CC0A1FBD48BB}"/>
              </a:ext>
            </a:extLst>
          </p:cNvPr>
          <p:cNvSpPr/>
          <p:nvPr/>
        </p:nvSpPr>
        <p:spPr>
          <a:xfrm>
            <a:off x="6313057" y="5740865"/>
            <a:ext cx="226290" cy="21659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D74726FE-8168-4552-B520-DCDD1AEB0242}"/>
              </a:ext>
            </a:extLst>
          </p:cNvPr>
          <p:cNvSpPr/>
          <p:nvPr/>
        </p:nvSpPr>
        <p:spPr>
          <a:xfrm>
            <a:off x="6516256" y="5953301"/>
            <a:ext cx="263236" cy="24429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Go Home 11">
            <a:hlinkClick r:id="rId3" action="ppaction://hlinksldjump" highlightClick="1"/>
            <a:extLst>
              <a:ext uri="{FF2B5EF4-FFF2-40B4-BE49-F238E27FC236}">
                <a16:creationId xmlns="" xmlns:a16="http://schemas.microsoft.com/office/drawing/2014/main" id="{655FECA0-61DA-4D8D-A2B6-3C1EA85F9BCC}"/>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590041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3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3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100"/>
                            </p:stCondLst>
                            <p:childTnLst>
                              <p:par>
                                <p:cTn id="23" presetID="1" presetClass="entr" presetSubtype="0" fill="hold" grpId="0" nodeType="afterEffect">
                                  <p:stCondLst>
                                    <p:cond delay="30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E1EA16E-1B29-4363-989B-3FF3C63124A4}"/>
              </a:ext>
            </a:extLst>
          </p:cNvPr>
          <p:cNvSpPr>
            <a:spLocks noGrp="1"/>
          </p:cNvSpPr>
          <p:nvPr>
            <p:ph type="title"/>
          </p:nvPr>
        </p:nvSpPr>
        <p:spPr>
          <a:xfrm>
            <a:off x="540200" y="1713186"/>
            <a:ext cx="2970255" cy="2237361"/>
          </a:xfrm>
        </p:spPr>
        <p:txBody>
          <a:bodyPr vert="horz" lIns="91440" tIns="45720" rIns="91440" bIns="45720" rtlCol="0" anchor="b">
            <a:noAutofit/>
          </a:bodyPr>
          <a:lstStyle/>
          <a:p>
            <a:r>
              <a:rPr lang="en-US" sz="4800" kern="1200" dirty="0">
                <a:solidFill>
                  <a:schemeClr val="tx1"/>
                </a:solidFill>
                <a:latin typeface="+mj-lt"/>
                <a:ea typeface="+mj-ea"/>
                <a:cs typeface="+mj-cs"/>
              </a:rPr>
              <a:t>One indicator bar</a:t>
            </a:r>
          </a:p>
        </p:txBody>
      </p:sp>
      <p:pic>
        <p:nvPicPr>
          <p:cNvPr id="2" name="Picture 1">
            <a:extLst>
              <a:ext uri="{FF2B5EF4-FFF2-40B4-BE49-F238E27FC236}">
                <a16:creationId xmlns="" xmlns:a16="http://schemas.microsoft.com/office/drawing/2014/main" id="{95912C11-95DD-4A5C-BA93-8A8BA3B39CB4}"/>
              </a:ext>
            </a:extLst>
          </p:cNvPr>
          <p:cNvPicPr>
            <a:picLocks noChangeAspect="1"/>
          </p:cNvPicPr>
          <p:nvPr/>
        </p:nvPicPr>
        <p:blipFill>
          <a:blip r:embed="rId2" cstate="print"/>
          <a:stretch>
            <a:fillRect/>
          </a:stretch>
        </p:blipFill>
        <p:spPr>
          <a:xfrm>
            <a:off x="3464331" y="394389"/>
            <a:ext cx="8342572" cy="6069221"/>
          </a:xfrm>
          <a:prstGeom prst="rect">
            <a:avLst/>
          </a:prstGeom>
        </p:spPr>
      </p:pic>
      <p:sp>
        <p:nvSpPr>
          <p:cNvPr id="7" name="Action Button: Go Home 6">
            <a:hlinkClick r:id="rId3" action="ppaction://hlinksldjump" highlightClick="1"/>
            <a:extLst>
              <a:ext uri="{FF2B5EF4-FFF2-40B4-BE49-F238E27FC236}">
                <a16:creationId xmlns="" xmlns:a16="http://schemas.microsoft.com/office/drawing/2014/main" id="{CA4CCF27-0198-4B15-ACF4-0AE3E570677A}"/>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338208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90D4CEC-985D-4574-8E06-CFB3BF4DC004}"/>
              </a:ext>
            </a:extLst>
          </p:cNvPr>
          <p:cNvSpPr>
            <a:spLocks noGrp="1"/>
          </p:cNvSpPr>
          <p:nvPr>
            <p:ph type="title"/>
          </p:nvPr>
        </p:nvSpPr>
        <p:spPr>
          <a:xfrm>
            <a:off x="8680081" y="536895"/>
            <a:ext cx="3339733" cy="5511566"/>
          </a:xfrm>
        </p:spPr>
        <p:txBody>
          <a:bodyPr>
            <a:noAutofit/>
          </a:bodyPr>
          <a:lstStyle/>
          <a:p>
            <a:r>
              <a:rPr lang="en-US" sz="2400" b="1" dirty="0">
                <a:latin typeface="+mn-lt"/>
              </a:rPr>
              <a:t>One indicator bar</a:t>
            </a:r>
            <a:r>
              <a:rPr lang="en-US" sz="2400" b="1" dirty="0"/>
              <a:t/>
            </a:r>
            <a:br>
              <a:rPr lang="en-US" sz="2400" b="1" dirty="0"/>
            </a:br>
            <a:r>
              <a:rPr lang="en-US" sz="2400" b="1" dirty="0"/>
              <a:t/>
            </a:r>
            <a:br>
              <a:rPr lang="en-US" sz="2400" b="1" dirty="0"/>
            </a:br>
            <a:r>
              <a:rPr lang="en-US" sz="2400" dirty="0">
                <a:latin typeface="+mn-lt"/>
              </a:rPr>
              <a:t>Has exactly the same functionality as one indicator map</a:t>
            </a:r>
            <a:br>
              <a:rPr lang="en-US" sz="2400" dirty="0">
                <a:latin typeface="+mn-lt"/>
              </a:rPr>
            </a:br>
            <a:r>
              <a:rPr lang="en-US" sz="2400" dirty="0">
                <a:latin typeface="+mn-lt"/>
              </a:rPr>
              <a:t/>
            </a:r>
            <a:br>
              <a:rPr lang="en-US" sz="2400" dirty="0">
                <a:latin typeface="+mn-lt"/>
              </a:rPr>
            </a:br>
            <a:r>
              <a:rPr lang="en-US" sz="2400" dirty="0">
                <a:latin typeface="+mn-lt"/>
              </a:rPr>
              <a:t>The only difference is that all indicators are presented in the form of bar chart</a:t>
            </a:r>
            <a:br>
              <a:rPr lang="en-US" sz="2400" dirty="0">
                <a:latin typeface="+mn-lt"/>
              </a:rPr>
            </a:br>
            <a:r>
              <a:rPr lang="en-US" sz="2400" dirty="0">
                <a:latin typeface="+mn-lt"/>
              </a:rPr>
              <a:t/>
            </a:r>
            <a:br>
              <a:rPr lang="en-US" sz="2400" dirty="0">
                <a:latin typeface="+mn-lt"/>
              </a:rPr>
            </a:br>
            <a:r>
              <a:rPr lang="en-US" sz="2400" dirty="0">
                <a:latin typeface="+mn-lt"/>
              </a:rPr>
              <a:t>West Bank and Gaza are highlighted by color</a:t>
            </a:r>
          </a:p>
        </p:txBody>
      </p:sp>
      <p:pic>
        <p:nvPicPr>
          <p:cNvPr id="3" name="Picture 2">
            <a:extLst>
              <a:ext uri="{FF2B5EF4-FFF2-40B4-BE49-F238E27FC236}">
                <a16:creationId xmlns="" xmlns:a16="http://schemas.microsoft.com/office/drawing/2014/main" id="{CDDAEBCE-543D-4982-AD92-5D94E2E4038A}"/>
              </a:ext>
            </a:extLst>
          </p:cNvPr>
          <p:cNvPicPr>
            <a:picLocks noChangeAspect="1"/>
          </p:cNvPicPr>
          <p:nvPr/>
        </p:nvPicPr>
        <p:blipFill rotWithShape="1">
          <a:blip r:embed="rId2" cstate="print"/>
          <a:srcRect r="3082" b="5507"/>
          <a:stretch/>
        </p:blipFill>
        <p:spPr>
          <a:xfrm>
            <a:off x="299641" y="278706"/>
            <a:ext cx="8300927" cy="6300587"/>
          </a:xfrm>
          <a:prstGeom prst="rect">
            <a:avLst/>
          </a:prstGeom>
        </p:spPr>
      </p:pic>
      <p:sp>
        <p:nvSpPr>
          <p:cNvPr id="6" name="Action Button: Go Home 5">
            <a:hlinkClick r:id="rId3" action="ppaction://hlinksldjump" highlightClick="1"/>
            <a:extLst>
              <a:ext uri="{FF2B5EF4-FFF2-40B4-BE49-F238E27FC236}">
                <a16:creationId xmlns="" xmlns:a16="http://schemas.microsoft.com/office/drawing/2014/main" id="{5EEDB80B-60E3-44C1-85F3-A95F6D690CE2}"/>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899580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E878123-4E19-42E7-97A2-F68C5F0A63B1}"/>
              </a:ext>
            </a:extLst>
          </p:cNvPr>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kern="1200" dirty="0">
                <a:solidFill>
                  <a:schemeClr val="tx1"/>
                </a:solidFill>
                <a:latin typeface="+mj-lt"/>
                <a:ea typeface="+mj-ea"/>
                <a:cs typeface="+mj-cs"/>
              </a:rPr>
              <a:t>Two indicators dashboard </a:t>
            </a:r>
          </a:p>
        </p:txBody>
      </p:sp>
      <p:sp>
        <p:nvSpPr>
          <p:cNvPr id="36" name="Rectangle 35">
            <a:extLst>
              <a:ext uri="{FF2B5EF4-FFF2-40B4-BE49-F238E27FC236}">
                <a16:creationId xmlns="" xmlns:a16="http://schemas.microsoft.com/office/drawing/2014/main" id="{793EF0C2-EE57-40DD-B754-BF1477FAB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 xmlns:a16="http://schemas.microsoft.com/office/drawing/2014/main" id="{4DF5A101-A5EC-406E-8EF5-BBACE6B4018B}"/>
              </a:ext>
            </a:extLst>
          </p:cNvPr>
          <p:cNvSpPr>
            <a:spLocks noGrp="1"/>
          </p:cNvSpPr>
          <p:nvPr>
            <p:ph type="body" idx="1"/>
          </p:nvPr>
        </p:nvSpPr>
        <p:spPr>
          <a:xfrm>
            <a:off x="8454570" y="965199"/>
            <a:ext cx="3600796" cy="4927602"/>
          </a:xfrm>
        </p:spPr>
        <p:txBody>
          <a:bodyPr vert="horz" lIns="91440" tIns="45720" rIns="91440" bIns="45720" rtlCol="0" anchor="ctr">
            <a:normAutofit/>
          </a:bodyPr>
          <a:lstStyle/>
          <a:p>
            <a:r>
              <a:rPr lang="en-US" sz="2800" kern="1200" dirty="0">
                <a:solidFill>
                  <a:srgbClr val="FFFFFF"/>
                </a:solidFill>
                <a:latin typeface="+mn-lt"/>
                <a:ea typeface="+mn-ea"/>
                <a:cs typeface="+mn-cs"/>
              </a:rPr>
              <a:t>Two indicators map</a:t>
            </a:r>
          </a:p>
          <a:p>
            <a:r>
              <a:rPr lang="en-US" sz="2800" kern="1200" dirty="0">
                <a:solidFill>
                  <a:srgbClr val="FFFFFF"/>
                </a:solidFill>
                <a:latin typeface="+mn-lt"/>
                <a:ea typeface="+mn-ea"/>
                <a:cs typeface="+mn-cs"/>
              </a:rPr>
              <a:t>Two attributes map</a:t>
            </a:r>
          </a:p>
          <a:p>
            <a:r>
              <a:rPr lang="en-US" sz="2800" kern="1200" dirty="0">
                <a:solidFill>
                  <a:srgbClr val="FFFFFF"/>
                </a:solidFill>
                <a:latin typeface="+mn-lt"/>
                <a:ea typeface="+mn-ea"/>
                <a:cs typeface="+mn-cs"/>
              </a:rPr>
              <a:t>Two indicators scatter</a:t>
            </a:r>
          </a:p>
        </p:txBody>
      </p:sp>
      <p:sp>
        <p:nvSpPr>
          <p:cNvPr id="13" name="Action Button: Go Home 12">
            <a:hlinkClick r:id="" action="ppaction://noaction" highlightClick="1"/>
            <a:extLst>
              <a:ext uri="{FF2B5EF4-FFF2-40B4-BE49-F238E27FC236}">
                <a16:creationId xmlns="" xmlns:a16="http://schemas.microsoft.com/office/drawing/2014/main" id="{F3F6333F-4BE3-4E02-8652-6FC496D19F33}"/>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64872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50A9ABF-4CEF-4A94-8900-9DB55705B4EC}"/>
              </a:ext>
            </a:extLst>
          </p:cNvPr>
          <p:cNvPicPr>
            <a:picLocks noChangeAspect="1"/>
          </p:cNvPicPr>
          <p:nvPr/>
        </p:nvPicPr>
        <p:blipFill rotWithShape="1">
          <a:blip r:embed="rId2" cstate="print"/>
          <a:srcRect r="19605" b="24157"/>
          <a:stretch/>
        </p:blipFill>
        <p:spPr>
          <a:xfrm>
            <a:off x="483271" y="1136449"/>
            <a:ext cx="7798881" cy="5201289"/>
          </a:xfrm>
          <a:prstGeom prst="rect">
            <a:avLst/>
          </a:prstGeom>
        </p:spPr>
      </p:pic>
      <p:sp>
        <p:nvSpPr>
          <p:cNvPr id="8" name="Content Placeholder 7">
            <a:extLst>
              <a:ext uri="{FF2B5EF4-FFF2-40B4-BE49-F238E27FC236}">
                <a16:creationId xmlns="" xmlns:a16="http://schemas.microsoft.com/office/drawing/2014/main" id="{7AFDF500-652C-4F93-9EB6-377748CF8D39}"/>
              </a:ext>
            </a:extLst>
          </p:cNvPr>
          <p:cNvSpPr>
            <a:spLocks noGrp="1"/>
          </p:cNvSpPr>
          <p:nvPr>
            <p:ph idx="1"/>
          </p:nvPr>
        </p:nvSpPr>
        <p:spPr>
          <a:xfrm>
            <a:off x="8555421" y="836730"/>
            <a:ext cx="3447393" cy="5038553"/>
          </a:xfrm>
        </p:spPr>
        <p:txBody>
          <a:bodyPr>
            <a:noAutofit/>
          </a:bodyPr>
          <a:lstStyle/>
          <a:p>
            <a:pPr marL="0" indent="0">
              <a:spcBef>
                <a:spcPts val="1200"/>
              </a:spcBef>
              <a:buNone/>
            </a:pPr>
            <a:r>
              <a:rPr lang="en-US" sz="2400" b="1" dirty="0"/>
              <a:t>Two indicators dashboard has three tabs:</a:t>
            </a:r>
          </a:p>
          <a:p>
            <a:pPr marL="400050" lvl="1" indent="-347663">
              <a:spcBef>
                <a:spcPts val="1200"/>
              </a:spcBef>
              <a:buFont typeface="+mj-lt"/>
              <a:buAutoNum type="arabicPeriod"/>
            </a:pPr>
            <a:r>
              <a:rPr lang="en-US" dirty="0"/>
              <a:t>Two indicators map</a:t>
            </a:r>
          </a:p>
          <a:p>
            <a:pPr marL="400050" lvl="1" indent="-347663">
              <a:spcBef>
                <a:spcPts val="1200"/>
              </a:spcBef>
              <a:buFont typeface="+mj-lt"/>
              <a:buAutoNum type="arabicPeriod"/>
            </a:pPr>
            <a:r>
              <a:rPr lang="en-US" dirty="0"/>
              <a:t>Two attributes map</a:t>
            </a:r>
          </a:p>
          <a:p>
            <a:pPr marL="400050" lvl="1" indent="-347663">
              <a:spcBef>
                <a:spcPts val="1200"/>
              </a:spcBef>
              <a:buFont typeface="+mj-lt"/>
              <a:buAutoNum type="arabicPeriod"/>
            </a:pPr>
            <a:r>
              <a:rPr lang="en-US" dirty="0"/>
              <a:t>Two indicators scatter</a:t>
            </a:r>
          </a:p>
          <a:p>
            <a:pPr marL="0" indent="0">
              <a:spcBef>
                <a:spcPts val="1200"/>
              </a:spcBef>
              <a:buNone/>
            </a:pPr>
            <a:r>
              <a:rPr lang="en-US" sz="2400" dirty="0"/>
              <a:t>All indicators in two indicators dashboard are calculated for 151 merged localities to make Census indicators measured at the same level as poverty.</a:t>
            </a:r>
            <a:endParaRPr lang="en-US" sz="2000" dirty="0"/>
          </a:p>
        </p:txBody>
      </p:sp>
      <p:sp>
        <p:nvSpPr>
          <p:cNvPr id="9" name="Arrow: Left 8">
            <a:extLst>
              <a:ext uri="{FF2B5EF4-FFF2-40B4-BE49-F238E27FC236}">
                <a16:creationId xmlns="" xmlns:a16="http://schemas.microsoft.com/office/drawing/2014/main" id="{FFBE532E-33C6-4E26-B372-01AD04F72536}"/>
              </a:ext>
            </a:extLst>
          </p:cNvPr>
          <p:cNvSpPr/>
          <p:nvPr/>
        </p:nvSpPr>
        <p:spPr>
          <a:xfrm rot="16200000">
            <a:off x="1143000" y="960180"/>
            <a:ext cx="309008" cy="352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 xmlns:a16="http://schemas.microsoft.com/office/drawing/2014/main" id="{01FAC91F-F463-429A-AA74-78137CC5CC2D}"/>
              </a:ext>
            </a:extLst>
          </p:cNvPr>
          <p:cNvSpPr/>
          <p:nvPr/>
        </p:nvSpPr>
        <p:spPr>
          <a:xfrm rot="16200000">
            <a:off x="2029717" y="960180"/>
            <a:ext cx="309008" cy="352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 xmlns:a16="http://schemas.microsoft.com/office/drawing/2014/main" id="{6421D3B5-C2CD-4656-9F49-B08F20561F57}"/>
              </a:ext>
            </a:extLst>
          </p:cNvPr>
          <p:cNvSpPr/>
          <p:nvPr/>
        </p:nvSpPr>
        <p:spPr>
          <a:xfrm rot="16200000">
            <a:off x="2904831" y="960180"/>
            <a:ext cx="309008" cy="352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Go Home 14">
            <a:hlinkClick r:id="rId3" action="ppaction://hlinksldjump" highlightClick="1"/>
            <a:extLst>
              <a:ext uri="{FF2B5EF4-FFF2-40B4-BE49-F238E27FC236}">
                <a16:creationId xmlns="" xmlns:a16="http://schemas.microsoft.com/office/drawing/2014/main" id="{E44F59A4-4B1C-4DE1-8AE9-F67D614A5DCE}"/>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28793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8C6280A-5EEA-41C9-A94C-14CADA9AB1D3}"/>
              </a:ext>
            </a:extLst>
          </p:cNvPr>
          <p:cNvPicPr>
            <a:picLocks noChangeAspect="1"/>
          </p:cNvPicPr>
          <p:nvPr/>
        </p:nvPicPr>
        <p:blipFill rotWithShape="1">
          <a:blip r:embed="rId2" cstate="print"/>
          <a:srcRect l="1029"/>
          <a:stretch/>
        </p:blipFill>
        <p:spPr>
          <a:xfrm>
            <a:off x="2995447" y="84083"/>
            <a:ext cx="8986827" cy="6356203"/>
          </a:xfrm>
          <a:prstGeom prst="rect">
            <a:avLst/>
          </a:prstGeom>
        </p:spPr>
      </p:pic>
      <p:sp>
        <p:nvSpPr>
          <p:cNvPr id="4" name="Title 3">
            <a:extLst>
              <a:ext uri="{FF2B5EF4-FFF2-40B4-BE49-F238E27FC236}">
                <a16:creationId xmlns="" xmlns:a16="http://schemas.microsoft.com/office/drawing/2014/main" id="{0E1EA16E-1B29-4363-989B-3FF3C63124A4}"/>
              </a:ext>
            </a:extLst>
          </p:cNvPr>
          <p:cNvSpPr>
            <a:spLocks noGrp="1"/>
          </p:cNvSpPr>
          <p:nvPr>
            <p:ph type="title"/>
          </p:nvPr>
        </p:nvSpPr>
        <p:spPr>
          <a:xfrm>
            <a:off x="305220" y="581891"/>
            <a:ext cx="2837373" cy="3740727"/>
          </a:xfrm>
        </p:spPr>
        <p:txBody>
          <a:bodyPr vert="horz" lIns="91440" tIns="45720" rIns="91440" bIns="45720" rtlCol="0" anchor="b">
            <a:normAutofit/>
          </a:bodyPr>
          <a:lstStyle/>
          <a:p>
            <a:r>
              <a:rPr lang="en-US" sz="4800" kern="1200" dirty="0">
                <a:solidFill>
                  <a:schemeClr val="tx1"/>
                </a:solidFill>
                <a:latin typeface="+mj-lt"/>
                <a:ea typeface="+mj-ea"/>
                <a:cs typeface="+mj-cs"/>
              </a:rPr>
              <a:t>Two indicators map</a:t>
            </a:r>
          </a:p>
        </p:txBody>
      </p:sp>
      <p:sp>
        <p:nvSpPr>
          <p:cNvPr id="7" name="Action Button: Go Home 6">
            <a:hlinkClick r:id="rId3" action="ppaction://hlinksldjump" highlightClick="1"/>
            <a:extLst>
              <a:ext uri="{FF2B5EF4-FFF2-40B4-BE49-F238E27FC236}">
                <a16:creationId xmlns="" xmlns:a16="http://schemas.microsoft.com/office/drawing/2014/main" id="{B81D3570-C77E-4111-B45F-D0651EBFA5EF}"/>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4248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B3B1692-2A6C-4822-976F-8BD85D2F338B}"/>
              </a:ext>
            </a:extLst>
          </p:cNvPr>
          <p:cNvPicPr>
            <a:picLocks noChangeAspect="1"/>
          </p:cNvPicPr>
          <p:nvPr/>
        </p:nvPicPr>
        <p:blipFill rotWithShape="1">
          <a:blip r:embed="rId2" cstate="print"/>
          <a:srcRect l="1090" r="1553"/>
          <a:stretch/>
        </p:blipFill>
        <p:spPr>
          <a:xfrm>
            <a:off x="94593" y="276515"/>
            <a:ext cx="8450318" cy="6086186"/>
          </a:xfrm>
          <a:prstGeom prst="rect">
            <a:avLst/>
          </a:prstGeom>
        </p:spPr>
      </p:pic>
      <p:sp>
        <p:nvSpPr>
          <p:cNvPr id="4" name="Title 3">
            <a:extLst>
              <a:ext uri="{FF2B5EF4-FFF2-40B4-BE49-F238E27FC236}">
                <a16:creationId xmlns="" xmlns:a16="http://schemas.microsoft.com/office/drawing/2014/main" id="{C9AC9577-C55D-4F46-A850-4410CE5709A9}"/>
              </a:ext>
            </a:extLst>
          </p:cNvPr>
          <p:cNvSpPr>
            <a:spLocks noGrp="1"/>
          </p:cNvSpPr>
          <p:nvPr>
            <p:ph type="title"/>
          </p:nvPr>
        </p:nvSpPr>
        <p:spPr>
          <a:xfrm>
            <a:off x="8544911" y="125835"/>
            <a:ext cx="3647089" cy="6610524"/>
          </a:xfrm>
        </p:spPr>
        <p:txBody>
          <a:bodyPr>
            <a:normAutofit fontScale="90000"/>
          </a:bodyPr>
          <a:lstStyle/>
          <a:p>
            <a:r>
              <a:rPr lang="en-US" sz="2400" b="1" u="sng" dirty="0">
                <a:latin typeface="+mn-lt"/>
              </a:rPr>
              <a:t/>
            </a:r>
            <a:br>
              <a:rPr lang="en-US" sz="2400" b="1" u="sng" dirty="0">
                <a:latin typeface="+mn-lt"/>
              </a:rPr>
            </a:br>
            <a:r>
              <a:rPr lang="en-US" sz="2400" b="1" u="sng" dirty="0">
                <a:latin typeface="+mn-lt"/>
              </a:rPr>
              <a:t/>
            </a:r>
            <a:br>
              <a:rPr lang="en-US" sz="2400" b="1" u="sng" dirty="0">
                <a:latin typeface="+mn-lt"/>
              </a:rPr>
            </a:br>
            <a:r>
              <a:rPr lang="en-US" sz="2400" b="1" dirty="0">
                <a:latin typeface="+mn-lt"/>
              </a:rPr>
              <a:t>Two indicators map</a:t>
            </a:r>
            <a:r>
              <a:rPr lang="en-US" sz="2400" b="1" u="sng" dirty="0">
                <a:latin typeface="+mn-lt"/>
              </a:rPr>
              <a:t/>
            </a:r>
            <a:br>
              <a:rPr lang="en-US" sz="2400" b="1" u="sng" dirty="0">
                <a:latin typeface="+mn-lt"/>
              </a:rPr>
            </a:br>
            <a:r>
              <a:rPr lang="en-US" sz="2400" b="1" u="sng" dirty="0">
                <a:latin typeface="+mn-lt"/>
              </a:rPr>
              <a:t/>
            </a:r>
            <a:br>
              <a:rPr lang="en-US" sz="2400" b="1" u="sng" dirty="0">
                <a:latin typeface="+mn-lt"/>
              </a:rPr>
            </a:br>
            <a:r>
              <a:rPr lang="en-US" sz="2200" dirty="0">
                <a:latin typeface="+mn-lt"/>
              </a:rPr>
              <a:t>Allows to select second indicator and overlay it on the map.</a:t>
            </a:r>
            <a:br>
              <a:rPr lang="en-US" sz="2200" dirty="0">
                <a:latin typeface="+mn-lt"/>
              </a:rPr>
            </a:br>
            <a:r>
              <a:rPr lang="en-US" sz="2200" dirty="0">
                <a:latin typeface="+mn-lt"/>
              </a:rPr>
              <a:t/>
            </a:r>
            <a:br>
              <a:rPr lang="en-US" sz="2200" dirty="0">
                <a:latin typeface="+mn-lt"/>
              </a:rPr>
            </a:br>
            <a:r>
              <a:rPr lang="en-US" sz="2200" dirty="0">
                <a:latin typeface="+mn-lt"/>
              </a:rPr>
              <a:t>Provides definitions for both indicators and range of values in different colors.</a:t>
            </a:r>
            <a:br>
              <a:rPr lang="en-US" sz="2200" dirty="0">
                <a:latin typeface="+mn-lt"/>
              </a:rPr>
            </a:br>
            <a:r>
              <a:rPr lang="en-US" sz="2200" dirty="0">
                <a:latin typeface="+mn-lt"/>
              </a:rPr>
              <a:t/>
            </a:r>
            <a:br>
              <a:rPr lang="en-US" sz="2200" dirty="0">
                <a:latin typeface="+mn-lt"/>
              </a:rPr>
            </a:br>
            <a:r>
              <a:rPr lang="en-US" sz="2200" dirty="0">
                <a:latin typeface="+mn-lt"/>
              </a:rPr>
              <a:t>This particular map shows poverty in the form of map and share of adults with education higher than secondary.</a:t>
            </a:r>
            <a:br>
              <a:rPr lang="en-US" sz="2200" dirty="0">
                <a:latin typeface="+mn-lt"/>
              </a:rPr>
            </a:br>
            <a:r>
              <a:rPr lang="en-US" sz="2200" dirty="0">
                <a:latin typeface="+mn-lt"/>
              </a:rPr>
              <a:t/>
            </a:r>
            <a:br>
              <a:rPr lang="en-US" sz="2200" dirty="0">
                <a:latin typeface="+mn-lt"/>
              </a:rPr>
            </a:br>
            <a:r>
              <a:rPr lang="en-US" sz="2200" dirty="0">
                <a:latin typeface="+mn-lt"/>
              </a:rPr>
              <a:t>Clearly there are areas with high poverty and low education level (red circle) and areas with high poverty and high education level (green circle)</a:t>
            </a:r>
            <a:r>
              <a:rPr lang="en-US" sz="2400" dirty="0">
                <a:latin typeface="+mn-lt"/>
              </a:rPr>
              <a:t/>
            </a:r>
            <a:br>
              <a:rPr lang="en-US" sz="2400" dirty="0">
                <a:latin typeface="+mn-lt"/>
              </a:rPr>
            </a:br>
            <a:r>
              <a:rPr lang="en-US" sz="2400" b="1" u="sng" dirty="0">
                <a:latin typeface="+mn-lt"/>
              </a:rPr>
              <a:t/>
            </a:r>
            <a:br>
              <a:rPr lang="en-US" sz="2400" b="1" u="sng" dirty="0">
                <a:latin typeface="+mn-lt"/>
              </a:rPr>
            </a:br>
            <a:endParaRPr lang="en-US" sz="2400" b="1" u="sng" dirty="0">
              <a:latin typeface="+mn-lt"/>
            </a:endParaRPr>
          </a:p>
        </p:txBody>
      </p:sp>
      <p:sp>
        <p:nvSpPr>
          <p:cNvPr id="10" name="Oval 9">
            <a:extLst>
              <a:ext uri="{FF2B5EF4-FFF2-40B4-BE49-F238E27FC236}">
                <a16:creationId xmlns="" xmlns:a16="http://schemas.microsoft.com/office/drawing/2014/main" id="{4A1C9FFC-4977-41BB-86CE-4555A109BE79}"/>
              </a:ext>
            </a:extLst>
          </p:cNvPr>
          <p:cNvSpPr/>
          <p:nvPr/>
        </p:nvSpPr>
        <p:spPr>
          <a:xfrm>
            <a:off x="6758481" y="5154011"/>
            <a:ext cx="561975" cy="6381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78C6825C-D427-40CA-A557-59D896CDC097}"/>
              </a:ext>
            </a:extLst>
          </p:cNvPr>
          <p:cNvSpPr/>
          <p:nvPr/>
        </p:nvSpPr>
        <p:spPr>
          <a:xfrm>
            <a:off x="3977511" y="4720623"/>
            <a:ext cx="1562100" cy="150495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Home 6">
            <a:hlinkClick r:id="rId3" action="ppaction://hlinksldjump" highlightClick="1"/>
            <a:extLst>
              <a:ext uri="{FF2B5EF4-FFF2-40B4-BE49-F238E27FC236}">
                <a16:creationId xmlns="" xmlns:a16="http://schemas.microsoft.com/office/drawing/2014/main" id="{9019E3C8-F163-43AF-A195-FA37F7B37EF2}"/>
              </a:ext>
            </a:extLst>
          </p:cNvPr>
          <p:cNvSpPr/>
          <p:nvPr/>
        </p:nvSpPr>
        <p:spPr>
          <a:xfrm>
            <a:off x="11421806" y="639099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581825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E1EA16E-1B29-4363-989B-3FF3C63124A4}"/>
              </a:ext>
            </a:extLst>
          </p:cNvPr>
          <p:cNvSpPr>
            <a:spLocks noGrp="1"/>
          </p:cNvSpPr>
          <p:nvPr>
            <p:ph type="title"/>
          </p:nvPr>
        </p:nvSpPr>
        <p:spPr>
          <a:xfrm>
            <a:off x="841248" y="2134794"/>
            <a:ext cx="2858393" cy="2104935"/>
          </a:xfrm>
        </p:spPr>
        <p:txBody>
          <a:bodyPr vert="horz" lIns="91440" tIns="45720" rIns="91440" bIns="45720" rtlCol="0" anchor="b">
            <a:normAutofit/>
          </a:bodyPr>
          <a:lstStyle/>
          <a:p>
            <a:r>
              <a:rPr lang="en-US" sz="4800" kern="1200" dirty="0">
                <a:solidFill>
                  <a:schemeClr val="tx1"/>
                </a:solidFill>
                <a:latin typeface="+mj-lt"/>
                <a:ea typeface="+mj-ea"/>
                <a:cs typeface="+mj-cs"/>
              </a:rPr>
              <a:t>Two attributes map</a:t>
            </a:r>
          </a:p>
        </p:txBody>
      </p:sp>
      <p:pic>
        <p:nvPicPr>
          <p:cNvPr id="2" name="Picture 1">
            <a:extLst>
              <a:ext uri="{FF2B5EF4-FFF2-40B4-BE49-F238E27FC236}">
                <a16:creationId xmlns="" xmlns:a16="http://schemas.microsoft.com/office/drawing/2014/main" id="{3BE9768B-3F99-4FF9-B202-BB5EDB51D172}"/>
              </a:ext>
            </a:extLst>
          </p:cNvPr>
          <p:cNvPicPr>
            <a:picLocks noChangeAspect="1"/>
          </p:cNvPicPr>
          <p:nvPr/>
        </p:nvPicPr>
        <p:blipFill rotWithShape="1">
          <a:blip r:embed="rId2" cstate="print"/>
          <a:srcRect r="3135"/>
          <a:stretch/>
        </p:blipFill>
        <p:spPr>
          <a:xfrm>
            <a:off x="3783723" y="283782"/>
            <a:ext cx="7430815" cy="6290436"/>
          </a:xfrm>
          <a:prstGeom prst="rect">
            <a:avLst/>
          </a:prstGeom>
        </p:spPr>
      </p:pic>
      <p:sp>
        <p:nvSpPr>
          <p:cNvPr id="7" name="Action Button: Go Home 6">
            <a:hlinkClick r:id="rId3" action="ppaction://hlinksldjump" highlightClick="1"/>
            <a:extLst>
              <a:ext uri="{FF2B5EF4-FFF2-40B4-BE49-F238E27FC236}">
                <a16:creationId xmlns="" xmlns:a16="http://schemas.microsoft.com/office/drawing/2014/main" id="{6FB185FD-DF85-4530-8F50-CEC6A9B4D606}"/>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880903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B5B581-E6B8-4D6D-814C-F3B8D3E80715}"/>
              </a:ext>
            </a:extLst>
          </p:cNvPr>
          <p:cNvSpPr>
            <a:spLocks noGrp="1"/>
          </p:cNvSpPr>
          <p:nvPr>
            <p:ph type="title"/>
          </p:nvPr>
        </p:nvSpPr>
        <p:spPr>
          <a:xfrm>
            <a:off x="0" y="155400"/>
            <a:ext cx="12192000" cy="1325563"/>
          </a:xfrm>
        </p:spPr>
        <p:txBody>
          <a:bodyPr/>
          <a:lstStyle/>
          <a:p>
            <a:pPr algn="ctr"/>
            <a:r>
              <a:rPr lang="en-US" dirty="0"/>
              <a:t>OUTLINE</a:t>
            </a:r>
          </a:p>
        </p:txBody>
      </p:sp>
      <p:graphicFrame>
        <p:nvGraphicFramePr>
          <p:cNvPr id="4" name="Table 3">
            <a:extLst>
              <a:ext uri="{FF2B5EF4-FFF2-40B4-BE49-F238E27FC236}">
                <a16:creationId xmlns="" xmlns:a16="http://schemas.microsoft.com/office/drawing/2014/main" id="{7D62E7FC-31A9-4430-B90B-1385A5BC43B2}"/>
              </a:ext>
            </a:extLst>
          </p:cNvPr>
          <p:cNvGraphicFramePr>
            <a:graphicFrameLocks noGrp="1"/>
          </p:cNvGraphicFramePr>
          <p:nvPr>
            <p:extLst>
              <p:ext uri="{D42A27DB-BD31-4B8C-83A1-F6EECF244321}">
                <p14:modId xmlns="" xmlns:p14="http://schemas.microsoft.com/office/powerpoint/2010/main" val="1207019723"/>
              </p:ext>
            </p:extLst>
          </p:nvPr>
        </p:nvGraphicFramePr>
        <p:xfrm>
          <a:off x="2032000" y="1549977"/>
          <a:ext cx="8128000" cy="4290750"/>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607616805"/>
                    </a:ext>
                  </a:extLst>
                </a:gridCol>
                <a:gridCol w="4064000">
                  <a:extLst>
                    <a:ext uri="{9D8B030D-6E8A-4147-A177-3AD203B41FA5}">
                      <a16:colId xmlns="" xmlns:a16="http://schemas.microsoft.com/office/drawing/2014/main" val="512467055"/>
                    </a:ext>
                  </a:extLst>
                </a:gridCol>
              </a:tblGrid>
              <a:tr h="476750">
                <a:tc>
                  <a:txBody>
                    <a:bodyPr/>
                    <a:lstStyle/>
                    <a:p>
                      <a:pPr algn="ctr"/>
                      <a:r>
                        <a:rPr lang="en-US" dirty="0"/>
                        <a:t>PPT section</a:t>
                      </a:r>
                    </a:p>
                  </a:txBody>
                  <a:tcPr anchor="ctr"/>
                </a:tc>
                <a:tc>
                  <a:txBody>
                    <a:bodyPr/>
                    <a:lstStyle/>
                    <a:p>
                      <a:pPr algn="ctr"/>
                      <a:r>
                        <a:rPr lang="en-US" dirty="0"/>
                        <a:t>Action button (</a:t>
                      </a:r>
                      <a:r>
                        <a:rPr lang="en-US" dirty="0" err="1"/>
                        <a:t>ctrl+click</a:t>
                      </a:r>
                      <a:r>
                        <a:rPr lang="en-US" dirty="0"/>
                        <a:t>)</a:t>
                      </a:r>
                    </a:p>
                  </a:txBody>
                  <a:tcPr anchor="ctr"/>
                </a:tc>
                <a:extLst>
                  <a:ext uri="{0D108BD9-81ED-4DB2-BD59-A6C34878D82A}">
                    <a16:rowId xmlns="" xmlns:a16="http://schemas.microsoft.com/office/drawing/2014/main" val="3461537420"/>
                  </a:ext>
                </a:extLst>
              </a:tr>
              <a:tr h="47675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1. Basic functionality</a:t>
                      </a:r>
                    </a:p>
                  </a:txBody>
                  <a:tcPr anchor="ctr"/>
                </a:tc>
                <a:tc>
                  <a:txBody>
                    <a:bodyPr/>
                    <a:lstStyle/>
                    <a:p>
                      <a:endParaRPr lang="en-US" dirty="0"/>
                    </a:p>
                  </a:txBody>
                  <a:tcPr anchor="ctr"/>
                </a:tc>
                <a:extLst>
                  <a:ext uri="{0D108BD9-81ED-4DB2-BD59-A6C34878D82A}">
                    <a16:rowId xmlns="" xmlns:a16="http://schemas.microsoft.com/office/drawing/2014/main" val="2414952866"/>
                  </a:ext>
                </a:extLst>
              </a:tr>
              <a:tr h="476750">
                <a:tc>
                  <a:txBody>
                    <a:bodyPr/>
                    <a:lstStyle/>
                    <a:p>
                      <a:pPr marL="0" indent="0">
                        <a:buFont typeface="+mj-lt"/>
                        <a:buNone/>
                      </a:pPr>
                      <a:r>
                        <a:rPr lang="en-US" sz="1800" kern="1200" dirty="0">
                          <a:solidFill>
                            <a:schemeClr val="dk1"/>
                          </a:solidFill>
                          <a:latin typeface="+mn-lt"/>
                          <a:ea typeface="+mn-ea"/>
                          <a:cs typeface="+mn-cs"/>
                        </a:rPr>
                        <a:t>2. One indicator dashboard:</a:t>
                      </a:r>
                    </a:p>
                  </a:txBody>
                  <a:tcPr anchor="ctr"/>
                </a:tc>
                <a:tc>
                  <a:txBody>
                    <a:bodyPr/>
                    <a:lstStyle/>
                    <a:p>
                      <a:endParaRPr lang="en-US" dirty="0"/>
                    </a:p>
                  </a:txBody>
                  <a:tcPr anchor="ctr"/>
                </a:tc>
                <a:extLst>
                  <a:ext uri="{0D108BD9-81ED-4DB2-BD59-A6C34878D82A}">
                    <a16:rowId xmlns="" xmlns:a16="http://schemas.microsoft.com/office/drawing/2014/main" val="2655296666"/>
                  </a:ext>
                </a:extLst>
              </a:tr>
              <a:tr h="476750">
                <a:tc>
                  <a:txBody>
                    <a:bodyPr/>
                    <a:lstStyle/>
                    <a:p>
                      <a:r>
                        <a:rPr lang="en-US" dirty="0"/>
                        <a:t>      2.1 One indicator map</a:t>
                      </a:r>
                    </a:p>
                  </a:txBody>
                  <a:tcPr anchor="ctr"/>
                </a:tc>
                <a:tc>
                  <a:txBody>
                    <a:bodyPr/>
                    <a:lstStyle/>
                    <a:p>
                      <a:endParaRPr lang="en-US" dirty="0"/>
                    </a:p>
                  </a:txBody>
                  <a:tcPr anchor="ctr"/>
                </a:tc>
                <a:extLst>
                  <a:ext uri="{0D108BD9-81ED-4DB2-BD59-A6C34878D82A}">
                    <a16:rowId xmlns="" xmlns:a16="http://schemas.microsoft.com/office/drawing/2014/main" val="1739298069"/>
                  </a:ext>
                </a:extLst>
              </a:tr>
              <a:tr h="476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2.2 One indicator bar</a:t>
                      </a:r>
                    </a:p>
                  </a:txBody>
                  <a:tcPr anchor="ctr"/>
                </a:tc>
                <a:tc>
                  <a:txBody>
                    <a:bodyPr/>
                    <a:lstStyle/>
                    <a:p>
                      <a:endParaRPr lang="en-US" dirty="0"/>
                    </a:p>
                  </a:txBody>
                  <a:tcPr anchor="ctr"/>
                </a:tc>
                <a:extLst>
                  <a:ext uri="{0D108BD9-81ED-4DB2-BD59-A6C34878D82A}">
                    <a16:rowId xmlns="" xmlns:a16="http://schemas.microsoft.com/office/drawing/2014/main" val="4074011436"/>
                  </a:ext>
                </a:extLst>
              </a:tr>
              <a:tr h="476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3. Two indicators dashboard:</a:t>
                      </a:r>
                    </a:p>
                  </a:txBody>
                  <a:tcPr anchor="ctr"/>
                </a:tc>
                <a:tc>
                  <a:txBody>
                    <a:bodyPr/>
                    <a:lstStyle/>
                    <a:p>
                      <a:endParaRPr lang="en-US" dirty="0"/>
                    </a:p>
                  </a:txBody>
                  <a:tcPr anchor="ctr"/>
                </a:tc>
                <a:extLst>
                  <a:ext uri="{0D108BD9-81ED-4DB2-BD59-A6C34878D82A}">
                    <a16:rowId xmlns="" xmlns:a16="http://schemas.microsoft.com/office/drawing/2014/main" val="2432308519"/>
                  </a:ext>
                </a:extLst>
              </a:tr>
              <a:tr h="476750">
                <a:tc>
                  <a:txBody>
                    <a:bodyPr/>
                    <a:lstStyle/>
                    <a:p>
                      <a:r>
                        <a:rPr lang="en-US" dirty="0"/>
                        <a:t>      3.1 Two indicators map   </a:t>
                      </a:r>
                    </a:p>
                  </a:txBody>
                  <a:tcPr anchor="ctr"/>
                </a:tc>
                <a:tc>
                  <a:txBody>
                    <a:bodyPr/>
                    <a:lstStyle/>
                    <a:p>
                      <a:endParaRPr lang="en-US" dirty="0"/>
                    </a:p>
                  </a:txBody>
                  <a:tcPr anchor="ctr"/>
                </a:tc>
                <a:extLst>
                  <a:ext uri="{0D108BD9-81ED-4DB2-BD59-A6C34878D82A}">
                    <a16:rowId xmlns="" xmlns:a16="http://schemas.microsoft.com/office/drawing/2014/main" val="1601656180"/>
                  </a:ext>
                </a:extLst>
              </a:tr>
              <a:tr h="476750">
                <a:tc>
                  <a:txBody>
                    <a:bodyPr/>
                    <a:lstStyle/>
                    <a:p>
                      <a:r>
                        <a:rPr lang="en-US" dirty="0"/>
                        <a:t>      3.2 Two attributes map   </a:t>
                      </a:r>
                    </a:p>
                  </a:txBody>
                  <a:tcPr anchor="ctr"/>
                </a:tc>
                <a:tc>
                  <a:txBody>
                    <a:bodyPr/>
                    <a:lstStyle/>
                    <a:p>
                      <a:endParaRPr lang="en-US" dirty="0"/>
                    </a:p>
                  </a:txBody>
                  <a:tcPr anchor="ctr"/>
                </a:tc>
                <a:extLst>
                  <a:ext uri="{0D108BD9-81ED-4DB2-BD59-A6C34878D82A}">
                    <a16:rowId xmlns="" xmlns:a16="http://schemas.microsoft.com/office/drawing/2014/main" val="3332173317"/>
                  </a:ext>
                </a:extLst>
              </a:tr>
              <a:tr h="476750">
                <a:tc>
                  <a:txBody>
                    <a:bodyPr/>
                    <a:lstStyle/>
                    <a:p>
                      <a:r>
                        <a:rPr lang="en-US" dirty="0"/>
                        <a:t>      3.3 Two indicators scatter </a:t>
                      </a:r>
                    </a:p>
                  </a:txBody>
                  <a:tcPr anchor="ctr"/>
                </a:tc>
                <a:tc>
                  <a:txBody>
                    <a:bodyPr/>
                    <a:lstStyle/>
                    <a:p>
                      <a:endParaRPr lang="en-US" dirty="0"/>
                    </a:p>
                  </a:txBody>
                  <a:tcPr anchor="ctr"/>
                </a:tc>
                <a:extLst>
                  <a:ext uri="{0D108BD9-81ED-4DB2-BD59-A6C34878D82A}">
                    <a16:rowId xmlns="" xmlns:a16="http://schemas.microsoft.com/office/drawing/2014/main" val="337278853"/>
                  </a:ext>
                </a:extLst>
              </a:tr>
            </a:tbl>
          </a:graphicData>
        </a:graphic>
      </p:graphicFrame>
      <p:sp>
        <p:nvSpPr>
          <p:cNvPr id="5" name="Action Button: Go Forward or Next 4" descr="go there&#10;">
            <a:hlinkClick r:id="rId2" action="ppaction://hlinksldjump" highlightClick="1"/>
            <a:extLst>
              <a:ext uri="{FF2B5EF4-FFF2-40B4-BE49-F238E27FC236}">
                <a16:creationId xmlns="" xmlns:a16="http://schemas.microsoft.com/office/drawing/2014/main" id="{D7A3BAAA-5276-40FC-A8F7-A4AA754D73C3}"/>
              </a:ext>
            </a:extLst>
          </p:cNvPr>
          <p:cNvSpPr/>
          <p:nvPr/>
        </p:nvSpPr>
        <p:spPr>
          <a:xfrm>
            <a:off x="7743039" y="2113705"/>
            <a:ext cx="755009" cy="2608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rId3" action="ppaction://hlinksldjump" highlightClick="1"/>
            <a:extLst>
              <a:ext uri="{FF2B5EF4-FFF2-40B4-BE49-F238E27FC236}">
                <a16:creationId xmlns="" xmlns:a16="http://schemas.microsoft.com/office/drawing/2014/main" id="{2957C30B-74DC-40CF-8EC8-AE838F7C7194}"/>
              </a:ext>
            </a:extLst>
          </p:cNvPr>
          <p:cNvSpPr/>
          <p:nvPr/>
        </p:nvSpPr>
        <p:spPr>
          <a:xfrm>
            <a:off x="7743039" y="2610375"/>
            <a:ext cx="755009" cy="2608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rId4" action="ppaction://hlinksldjump" highlightClick="1"/>
            <a:extLst>
              <a:ext uri="{FF2B5EF4-FFF2-40B4-BE49-F238E27FC236}">
                <a16:creationId xmlns="" xmlns:a16="http://schemas.microsoft.com/office/drawing/2014/main" id="{AC9E9EBC-5562-4DDE-8891-EF88CE5C7CF8}"/>
              </a:ext>
            </a:extLst>
          </p:cNvPr>
          <p:cNvSpPr/>
          <p:nvPr/>
        </p:nvSpPr>
        <p:spPr>
          <a:xfrm>
            <a:off x="7771002" y="3077531"/>
            <a:ext cx="755009" cy="2608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Go Forward or Next 8">
            <a:hlinkClick r:id="rId5" action="ppaction://hlinksldjump" highlightClick="1"/>
            <a:extLst>
              <a:ext uri="{FF2B5EF4-FFF2-40B4-BE49-F238E27FC236}">
                <a16:creationId xmlns="" xmlns:a16="http://schemas.microsoft.com/office/drawing/2014/main" id="{B3C60F54-E5E2-4AF8-9C5B-258E6209EA13}"/>
              </a:ext>
            </a:extLst>
          </p:cNvPr>
          <p:cNvSpPr/>
          <p:nvPr/>
        </p:nvSpPr>
        <p:spPr>
          <a:xfrm>
            <a:off x="7772400" y="3552013"/>
            <a:ext cx="755009" cy="2608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Go Forward or Next 9">
            <a:hlinkClick r:id="rId6" action="ppaction://hlinksldjump" highlightClick="1"/>
            <a:extLst>
              <a:ext uri="{FF2B5EF4-FFF2-40B4-BE49-F238E27FC236}">
                <a16:creationId xmlns="" xmlns:a16="http://schemas.microsoft.com/office/drawing/2014/main" id="{370E0C58-EFED-4E07-B909-9940A4A3B2D9}"/>
              </a:ext>
            </a:extLst>
          </p:cNvPr>
          <p:cNvSpPr/>
          <p:nvPr/>
        </p:nvSpPr>
        <p:spPr>
          <a:xfrm>
            <a:off x="7789178" y="4048683"/>
            <a:ext cx="755009" cy="2608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Go Forward or Next 10">
            <a:hlinkClick r:id="rId7" action="ppaction://hlinksldjump" highlightClick="1"/>
            <a:extLst>
              <a:ext uri="{FF2B5EF4-FFF2-40B4-BE49-F238E27FC236}">
                <a16:creationId xmlns="" xmlns:a16="http://schemas.microsoft.com/office/drawing/2014/main" id="{1EA83C31-8F34-4F1D-9542-568B4A35185C}"/>
              </a:ext>
            </a:extLst>
          </p:cNvPr>
          <p:cNvSpPr/>
          <p:nvPr/>
        </p:nvSpPr>
        <p:spPr>
          <a:xfrm>
            <a:off x="7782187" y="4508672"/>
            <a:ext cx="755009" cy="2608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Go Forward or Next 11">
            <a:hlinkClick r:id="rId8" action="ppaction://hlinksldjump" highlightClick="1"/>
            <a:extLst>
              <a:ext uri="{FF2B5EF4-FFF2-40B4-BE49-F238E27FC236}">
                <a16:creationId xmlns="" xmlns:a16="http://schemas.microsoft.com/office/drawing/2014/main" id="{6D835F2F-D303-4279-9A40-E574318F8A9F}"/>
              </a:ext>
            </a:extLst>
          </p:cNvPr>
          <p:cNvSpPr/>
          <p:nvPr/>
        </p:nvSpPr>
        <p:spPr>
          <a:xfrm>
            <a:off x="7791974" y="4975828"/>
            <a:ext cx="755009" cy="2608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Go Forward or Next 12">
            <a:hlinkClick r:id="rId9" action="ppaction://hlinksldjump" highlightClick="1"/>
            <a:extLst>
              <a:ext uri="{FF2B5EF4-FFF2-40B4-BE49-F238E27FC236}">
                <a16:creationId xmlns="" xmlns:a16="http://schemas.microsoft.com/office/drawing/2014/main" id="{41AFDE63-2BC4-4C5C-A59F-84584A67298A}"/>
              </a:ext>
            </a:extLst>
          </p:cNvPr>
          <p:cNvSpPr/>
          <p:nvPr/>
        </p:nvSpPr>
        <p:spPr>
          <a:xfrm>
            <a:off x="7801762" y="5490994"/>
            <a:ext cx="755009" cy="2608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448849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A2CBAFE-3A9D-4A3B-9217-019B3E36FE47}"/>
              </a:ext>
            </a:extLst>
          </p:cNvPr>
          <p:cNvPicPr>
            <a:picLocks noChangeAspect="1"/>
          </p:cNvPicPr>
          <p:nvPr/>
        </p:nvPicPr>
        <p:blipFill>
          <a:blip r:embed="rId2" cstate="print"/>
          <a:stretch>
            <a:fillRect/>
          </a:stretch>
        </p:blipFill>
        <p:spPr>
          <a:xfrm>
            <a:off x="58723" y="0"/>
            <a:ext cx="8363036" cy="6858000"/>
          </a:xfrm>
          <a:prstGeom prst="rect">
            <a:avLst/>
          </a:prstGeom>
        </p:spPr>
      </p:pic>
      <p:sp>
        <p:nvSpPr>
          <p:cNvPr id="4" name="Title 3">
            <a:extLst>
              <a:ext uri="{FF2B5EF4-FFF2-40B4-BE49-F238E27FC236}">
                <a16:creationId xmlns="" xmlns:a16="http://schemas.microsoft.com/office/drawing/2014/main" id="{C9AC9577-C55D-4F46-A850-4410CE5709A9}"/>
              </a:ext>
            </a:extLst>
          </p:cNvPr>
          <p:cNvSpPr>
            <a:spLocks noGrp="1"/>
          </p:cNvSpPr>
          <p:nvPr>
            <p:ph type="title"/>
          </p:nvPr>
        </p:nvSpPr>
        <p:spPr>
          <a:xfrm>
            <a:off x="8250621" y="334089"/>
            <a:ext cx="3941379" cy="6189821"/>
          </a:xfrm>
        </p:spPr>
        <p:txBody>
          <a:bodyPr>
            <a:noAutofit/>
          </a:bodyPr>
          <a:lstStyle/>
          <a:p>
            <a:pPr>
              <a:lnSpc>
                <a:spcPct val="100000"/>
              </a:lnSpc>
              <a:spcBef>
                <a:spcPts val="0"/>
              </a:spcBef>
              <a:spcAft>
                <a:spcPts val="1200"/>
              </a:spcAft>
            </a:pPr>
            <a:r>
              <a:rPr lang="en-US" sz="2400" b="1" u="sng" dirty="0">
                <a:latin typeface="+mn-lt"/>
              </a:rPr>
              <a:t/>
            </a:r>
            <a:br>
              <a:rPr lang="en-US" sz="2400" b="1" u="sng" dirty="0">
                <a:latin typeface="+mn-lt"/>
              </a:rPr>
            </a:br>
            <a:r>
              <a:rPr lang="en-US" sz="2400" b="1" u="sng" dirty="0">
                <a:latin typeface="+mn-lt"/>
              </a:rPr>
              <a:t/>
            </a:r>
            <a:br>
              <a:rPr lang="en-US" sz="2400" b="1" u="sng" dirty="0">
                <a:latin typeface="+mn-lt"/>
              </a:rPr>
            </a:br>
            <a:r>
              <a:rPr lang="en-US" sz="2400" b="1" dirty="0">
                <a:latin typeface="+mn-lt"/>
              </a:rPr>
              <a:t>Two attributes map</a:t>
            </a:r>
            <a:r>
              <a:rPr lang="en-US" sz="2400" b="1" u="sng" dirty="0">
                <a:latin typeface="+mn-lt"/>
              </a:rPr>
              <a:t/>
            </a:r>
            <a:br>
              <a:rPr lang="en-US" sz="2400" b="1" u="sng" dirty="0">
                <a:latin typeface="+mn-lt"/>
              </a:rPr>
            </a:br>
            <a:r>
              <a:rPr lang="en-US" sz="2400" b="1" u="sng" dirty="0">
                <a:latin typeface="+mn-lt"/>
              </a:rPr>
              <a:t/>
            </a:r>
            <a:br>
              <a:rPr lang="en-US" sz="2400" b="1" u="sng" dirty="0">
                <a:latin typeface="+mn-lt"/>
              </a:rPr>
            </a:br>
            <a:r>
              <a:rPr lang="en-US" sz="2000" dirty="0">
                <a:latin typeface="+mn-lt"/>
              </a:rPr>
              <a:t>Splits each indicator in 3 equal low/medium/high groups and shows how they overlays creating 9 interactions. </a:t>
            </a:r>
            <a:br>
              <a:rPr lang="en-US" sz="2000" dirty="0">
                <a:latin typeface="+mn-lt"/>
              </a:rPr>
            </a:br>
            <a:r>
              <a:rPr lang="en-US" sz="2000" dirty="0">
                <a:latin typeface="+mn-lt"/>
              </a:rPr>
              <a:t/>
            </a:r>
            <a:br>
              <a:rPr lang="en-US" sz="2000" dirty="0">
                <a:latin typeface="+mn-lt"/>
              </a:rPr>
            </a:br>
            <a:r>
              <a:rPr lang="en-US" sz="2000" dirty="0">
                <a:latin typeface="+mn-lt"/>
              </a:rPr>
              <a:t>This particular figure shows overlay between poverty and unemployment</a:t>
            </a:r>
            <a:br>
              <a:rPr lang="en-US" sz="2000" dirty="0">
                <a:latin typeface="+mn-lt"/>
              </a:rPr>
            </a:br>
            <a:r>
              <a:rPr lang="en-US" sz="2000" dirty="0">
                <a:latin typeface="+mn-lt"/>
              </a:rPr>
              <a:t/>
            </a:r>
            <a:br>
              <a:rPr lang="en-US" sz="2000" dirty="0">
                <a:latin typeface="+mn-lt"/>
              </a:rPr>
            </a:br>
            <a:r>
              <a:rPr lang="en-US" sz="2000" dirty="0">
                <a:latin typeface="+mn-lt"/>
              </a:rPr>
              <a:t>Two overlays are of a particular interest: </a:t>
            </a:r>
            <a:br>
              <a:rPr lang="en-US" sz="2000" dirty="0">
                <a:latin typeface="+mn-lt"/>
              </a:rPr>
            </a:br>
            <a:r>
              <a:rPr lang="en-US" sz="2000" dirty="0">
                <a:latin typeface="+mn-lt"/>
              </a:rPr>
              <a:t>i) high poverty versus low      unemployment (dark purple color – highlighted by </a:t>
            </a:r>
            <a:r>
              <a:rPr lang="en-US" sz="2000" dirty="0">
                <a:solidFill>
                  <a:srgbClr val="00B050"/>
                </a:solidFill>
                <a:latin typeface="+mn-lt"/>
              </a:rPr>
              <a:t>green circle</a:t>
            </a:r>
            <a:r>
              <a:rPr lang="en-US" sz="2000" dirty="0">
                <a:latin typeface="+mn-lt"/>
              </a:rPr>
              <a:t>)</a:t>
            </a:r>
            <a:br>
              <a:rPr lang="en-US" sz="2000" dirty="0">
                <a:latin typeface="+mn-lt"/>
              </a:rPr>
            </a:br>
            <a:r>
              <a:rPr lang="en-US" sz="2000" dirty="0">
                <a:latin typeface="+mn-lt"/>
              </a:rPr>
              <a:t>ii) high poverty and high unemployment (red color – highlighted by </a:t>
            </a:r>
            <a:r>
              <a:rPr lang="en-US" sz="2000" dirty="0">
                <a:solidFill>
                  <a:srgbClr val="FF0000"/>
                </a:solidFill>
                <a:latin typeface="+mn-lt"/>
              </a:rPr>
              <a:t>red circle </a:t>
            </a:r>
            <a:r>
              <a:rPr lang="en-US" sz="2000" dirty="0">
                <a:latin typeface="+mn-lt"/>
              </a:rPr>
              <a:t>)</a:t>
            </a:r>
            <a:br>
              <a:rPr lang="en-US" sz="2000" dirty="0">
                <a:latin typeface="+mn-lt"/>
              </a:rPr>
            </a:br>
            <a:r>
              <a:rPr lang="en-US" sz="2000" dirty="0">
                <a:latin typeface="+mn-lt"/>
              </a:rPr>
              <a:t/>
            </a:r>
            <a:br>
              <a:rPr lang="en-US" sz="2000" dirty="0">
                <a:latin typeface="+mn-lt"/>
              </a:rPr>
            </a:br>
            <a:r>
              <a:rPr lang="en-US" sz="2400" b="1" u="sng" dirty="0">
                <a:latin typeface="+mn-lt"/>
              </a:rPr>
              <a:t/>
            </a:r>
            <a:br>
              <a:rPr lang="en-US" sz="2400" b="1" u="sng" dirty="0">
                <a:latin typeface="+mn-lt"/>
              </a:rPr>
            </a:br>
            <a:endParaRPr lang="en-US" sz="2400" b="1" u="sng" dirty="0">
              <a:latin typeface="+mn-lt"/>
            </a:endParaRPr>
          </a:p>
        </p:txBody>
      </p:sp>
      <p:sp>
        <p:nvSpPr>
          <p:cNvPr id="10" name="Oval 9">
            <a:extLst>
              <a:ext uri="{FF2B5EF4-FFF2-40B4-BE49-F238E27FC236}">
                <a16:creationId xmlns="" xmlns:a16="http://schemas.microsoft.com/office/drawing/2014/main" id="{4A1C9FFC-4977-41BB-86CE-4555A109BE79}"/>
              </a:ext>
            </a:extLst>
          </p:cNvPr>
          <p:cNvSpPr/>
          <p:nvPr/>
        </p:nvSpPr>
        <p:spPr>
          <a:xfrm>
            <a:off x="6244206" y="5087573"/>
            <a:ext cx="836102" cy="5833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78C6825C-D427-40CA-A557-59D896CDC097}"/>
              </a:ext>
            </a:extLst>
          </p:cNvPr>
          <p:cNvSpPr/>
          <p:nvPr/>
        </p:nvSpPr>
        <p:spPr>
          <a:xfrm>
            <a:off x="7180977" y="2650921"/>
            <a:ext cx="830510" cy="129190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Home 6">
            <a:hlinkClick r:id="rId3" action="ppaction://hlinksldjump" highlightClick="1"/>
            <a:extLst>
              <a:ext uri="{FF2B5EF4-FFF2-40B4-BE49-F238E27FC236}">
                <a16:creationId xmlns="" xmlns:a16="http://schemas.microsoft.com/office/drawing/2014/main" id="{A1751EBC-A3BA-43D6-9B72-39B0732675A9}"/>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594303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E1EA16E-1B29-4363-989B-3FF3C63124A4}"/>
              </a:ext>
            </a:extLst>
          </p:cNvPr>
          <p:cNvSpPr>
            <a:spLocks noGrp="1"/>
          </p:cNvSpPr>
          <p:nvPr>
            <p:ph type="title"/>
          </p:nvPr>
        </p:nvSpPr>
        <p:spPr>
          <a:xfrm>
            <a:off x="841248" y="581891"/>
            <a:ext cx="3363242" cy="3740727"/>
          </a:xfrm>
        </p:spPr>
        <p:txBody>
          <a:bodyPr vert="horz" lIns="91440" tIns="45720" rIns="91440" bIns="45720" rtlCol="0" anchor="b">
            <a:normAutofit/>
          </a:bodyPr>
          <a:lstStyle/>
          <a:p>
            <a:r>
              <a:rPr lang="en-US" sz="4800" kern="1200" dirty="0">
                <a:solidFill>
                  <a:schemeClr val="tx1"/>
                </a:solidFill>
                <a:latin typeface="+mj-lt"/>
                <a:ea typeface="+mj-ea"/>
                <a:cs typeface="+mj-cs"/>
              </a:rPr>
              <a:t>Two indicators scatter</a:t>
            </a:r>
          </a:p>
        </p:txBody>
      </p:sp>
      <p:pic>
        <p:nvPicPr>
          <p:cNvPr id="3" name="Picture 2">
            <a:extLst>
              <a:ext uri="{FF2B5EF4-FFF2-40B4-BE49-F238E27FC236}">
                <a16:creationId xmlns="" xmlns:a16="http://schemas.microsoft.com/office/drawing/2014/main" id="{BA1AF5BC-CECD-4F1A-9C42-2EE9E13827CD}"/>
              </a:ext>
            </a:extLst>
          </p:cNvPr>
          <p:cNvPicPr>
            <a:picLocks noChangeAspect="1"/>
          </p:cNvPicPr>
          <p:nvPr/>
        </p:nvPicPr>
        <p:blipFill>
          <a:blip r:embed="rId2" cstate="print"/>
          <a:stretch>
            <a:fillRect/>
          </a:stretch>
        </p:blipFill>
        <p:spPr>
          <a:xfrm>
            <a:off x="3883514" y="263974"/>
            <a:ext cx="7467238" cy="6365819"/>
          </a:xfrm>
          <a:prstGeom prst="rect">
            <a:avLst/>
          </a:prstGeom>
        </p:spPr>
      </p:pic>
      <p:sp>
        <p:nvSpPr>
          <p:cNvPr id="7" name="Action Button: Go Home 6">
            <a:hlinkClick r:id="rId3" action="ppaction://hlinksldjump" highlightClick="1"/>
            <a:extLst>
              <a:ext uri="{FF2B5EF4-FFF2-40B4-BE49-F238E27FC236}">
                <a16:creationId xmlns="" xmlns:a16="http://schemas.microsoft.com/office/drawing/2014/main" id="{F43CC076-0C53-4AEF-A2BC-894DD2D798E5}"/>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13529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9AC9577-C55D-4F46-A850-4410CE5709A9}"/>
              </a:ext>
            </a:extLst>
          </p:cNvPr>
          <p:cNvSpPr>
            <a:spLocks noGrp="1"/>
          </p:cNvSpPr>
          <p:nvPr>
            <p:ph type="title"/>
          </p:nvPr>
        </p:nvSpPr>
        <p:spPr>
          <a:xfrm>
            <a:off x="8033690" y="94593"/>
            <a:ext cx="3773213" cy="6633377"/>
          </a:xfrm>
        </p:spPr>
        <p:txBody>
          <a:bodyPr>
            <a:noAutofit/>
          </a:bodyPr>
          <a:lstStyle/>
          <a:p>
            <a:r>
              <a:rPr lang="en-US" sz="2000" b="1" u="sng" dirty="0">
                <a:latin typeface="+mn-lt"/>
              </a:rPr>
              <a:t/>
            </a:r>
            <a:br>
              <a:rPr lang="en-US" sz="2000" b="1" u="sng" dirty="0">
                <a:latin typeface="+mn-lt"/>
              </a:rPr>
            </a:br>
            <a:r>
              <a:rPr lang="en-US" sz="2000" b="1" u="sng" dirty="0">
                <a:latin typeface="+mn-lt"/>
              </a:rPr>
              <a:t/>
            </a:r>
            <a:br>
              <a:rPr lang="en-US" sz="2000" b="1" u="sng" dirty="0">
                <a:latin typeface="+mn-lt"/>
              </a:rPr>
            </a:br>
            <a:r>
              <a:rPr lang="en-US" sz="2000" b="1" dirty="0">
                <a:latin typeface="+mn-lt"/>
              </a:rPr>
              <a:t>Two indicators scatter</a:t>
            </a:r>
            <a:r>
              <a:rPr lang="en-US" sz="2000" b="1" u="sng" dirty="0">
                <a:latin typeface="+mn-lt"/>
              </a:rPr>
              <a:t/>
            </a:r>
            <a:br>
              <a:rPr lang="en-US" sz="2000" b="1" u="sng" dirty="0">
                <a:latin typeface="+mn-lt"/>
              </a:rPr>
            </a:br>
            <a:r>
              <a:rPr lang="en-US" sz="2000" b="1" u="sng" dirty="0">
                <a:latin typeface="+mn-lt"/>
              </a:rPr>
              <a:t/>
            </a:r>
            <a:br>
              <a:rPr lang="en-US" sz="2000" b="1" u="sng" dirty="0">
                <a:latin typeface="+mn-lt"/>
              </a:rPr>
            </a:br>
            <a:r>
              <a:rPr lang="en-US" sz="2000" dirty="0">
                <a:latin typeface="+mn-lt"/>
              </a:rPr>
              <a:t>This dashboard overlays two indicators in the form of scatter showing trend lines between them separately for West Bank and Gaza regions.</a:t>
            </a:r>
            <a:br>
              <a:rPr lang="en-US" sz="2000" dirty="0">
                <a:latin typeface="+mn-lt"/>
              </a:rPr>
            </a:br>
            <a:r>
              <a:rPr lang="en-US" sz="2000" dirty="0">
                <a:latin typeface="+mn-lt"/>
              </a:rPr>
              <a:t/>
            </a:r>
            <a:br>
              <a:rPr lang="en-US" sz="2000" dirty="0">
                <a:latin typeface="+mn-lt"/>
              </a:rPr>
            </a:br>
            <a:r>
              <a:rPr lang="en-US" sz="2000" dirty="0">
                <a:latin typeface="+mn-lt"/>
              </a:rPr>
              <a:t>This visualization allows you to quickly see the relationship between indicators.</a:t>
            </a:r>
            <a:br>
              <a:rPr lang="en-US" sz="2000" dirty="0">
                <a:latin typeface="+mn-lt"/>
              </a:rPr>
            </a:br>
            <a:r>
              <a:rPr lang="en-US" sz="2000" dirty="0">
                <a:latin typeface="+mn-lt"/>
              </a:rPr>
              <a:t/>
            </a:r>
            <a:br>
              <a:rPr lang="en-US" sz="2000" dirty="0">
                <a:latin typeface="+mn-lt"/>
              </a:rPr>
            </a:br>
            <a:r>
              <a:rPr lang="en-US" sz="2000" dirty="0">
                <a:latin typeface="+mn-lt"/>
              </a:rPr>
              <a:t>On the selected example, we plot poverty versus unemployment.</a:t>
            </a:r>
            <a:br>
              <a:rPr lang="en-US" sz="2000" dirty="0">
                <a:latin typeface="+mn-lt"/>
              </a:rPr>
            </a:br>
            <a:r>
              <a:rPr lang="en-US" sz="2000" dirty="0">
                <a:latin typeface="+mn-lt"/>
              </a:rPr>
              <a:t/>
            </a:r>
            <a:br>
              <a:rPr lang="en-US" sz="2000" dirty="0">
                <a:latin typeface="+mn-lt"/>
              </a:rPr>
            </a:br>
            <a:r>
              <a:rPr lang="en-US" sz="2000" dirty="0">
                <a:latin typeface="+mn-lt"/>
              </a:rPr>
              <a:t>Clearly, there is positive relationship between these two indicators. However, the relationship is much weaker in Gaza, compared to West Bank.</a:t>
            </a:r>
            <a:r>
              <a:rPr lang="en-US" sz="1800" dirty="0">
                <a:latin typeface="+mn-lt"/>
              </a:rPr>
              <a:t/>
            </a:r>
            <a:br>
              <a:rPr lang="en-US" sz="1800" dirty="0">
                <a:latin typeface="+mn-lt"/>
              </a:rPr>
            </a:br>
            <a:r>
              <a:rPr lang="en-US" sz="2000" b="1" u="sng" dirty="0">
                <a:latin typeface="+mn-lt"/>
              </a:rPr>
              <a:t/>
            </a:r>
            <a:br>
              <a:rPr lang="en-US" sz="2000" b="1" u="sng" dirty="0">
                <a:latin typeface="+mn-lt"/>
              </a:rPr>
            </a:br>
            <a:endParaRPr lang="en-US" sz="2000" b="1" u="sng" dirty="0">
              <a:latin typeface="+mn-lt"/>
            </a:endParaRPr>
          </a:p>
        </p:txBody>
      </p:sp>
      <p:pic>
        <p:nvPicPr>
          <p:cNvPr id="5" name="Picture 4">
            <a:extLst>
              <a:ext uri="{FF2B5EF4-FFF2-40B4-BE49-F238E27FC236}">
                <a16:creationId xmlns="" xmlns:a16="http://schemas.microsoft.com/office/drawing/2014/main" id="{BD50D8F4-A2FD-4163-8FB3-6A0D64DC8D21}"/>
              </a:ext>
            </a:extLst>
          </p:cNvPr>
          <p:cNvPicPr>
            <a:picLocks noChangeAspect="1"/>
          </p:cNvPicPr>
          <p:nvPr/>
        </p:nvPicPr>
        <p:blipFill rotWithShape="1">
          <a:blip r:embed="rId2" cstate="print"/>
          <a:srcRect r="2760"/>
          <a:stretch/>
        </p:blipFill>
        <p:spPr>
          <a:xfrm>
            <a:off x="1" y="0"/>
            <a:ext cx="7914290" cy="6858000"/>
          </a:xfrm>
          <a:prstGeom prst="rect">
            <a:avLst/>
          </a:prstGeom>
        </p:spPr>
      </p:pic>
      <p:sp>
        <p:nvSpPr>
          <p:cNvPr id="6" name="Action Button: Go Home 5">
            <a:hlinkClick r:id="rId3" action="ppaction://hlinksldjump" highlightClick="1"/>
            <a:extLst>
              <a:ext uri="{FF2B5EF4-FFF2-40B4-BE49-F238E27FC236}">
                <a16:creationId xmlns="" xmlns:a16="http://schemas.microsoft.com/office/drawing/2014/main" id="{EC88A3DB-D866-4D5A-969C-270E387BE855}"/>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307794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F1C4E306-BC28-4A7B-871B-1926F6FA6E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 xmlns:a16="http://schemas.microsoft.com/office/drawing/2014/main" id="{C3ECC9B4-989C-4F71-A6BC-DEBC1D9FD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 xmlns:a16="http://schemas.microsoft.com/office/drawing/2014/main" id="{B782233E-BE7A-4B42-AFDA-F23FA56E7B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 xmlns:a16="http://schemas.microsoft.com/office/drawing/2014/main" id="{9E878123-4E19-42E7-97A2-F68C5F0A63B1}"/>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en-US" sz="7200" kern="1200">
                <a:solidFill>
                  <a:schemeClr val="tx1"/>
                </a:solidFill>
                <a:latin typeface="+mj-lt"/>
                <a:ea typeface="+mj-ea"/>
                <a:cs typeface="+mj-cs"/>
              </a:rPr>
              <a:t>Basic functionality</a:t>
            </a:r>
          </a:p>
        </p:txBody>
      </p:sp>
      <p:sp>
        <p:nvSpPr>
          <p:cNvPr id="5" name="Text Placeholder 4">
            <a:extLst>
              <a:ext uri="{FF2B5EF4-FFF2-40B4-BE49-F238E27FC236}">
                <a16:creationId xmlns="" xmlns:a16="http://schemas.microsoft.com/office/drawing/2014/main" id="{4DF5A101-A5EC-406E-8EF5-BBACE6B4018B}"/>
              </a:ext>
            </a:extLst>
          </p:cNvPr>
          <p:cNvSpPr>
            <a:spLocks noGrp="1"/>
          </p:cNvSpPr>
          <p:nvPr>
            <p:ph type="body" idx="1"/>
          </p:nvPr>
        </p:nvSpPr>
        <p:spPr>
          <a:xfrm>
            <a:off x="8791575" y="1238250"/>
            <a:ext cx="3000375" cy="4381500"/>
          </a:xfrm>
        </p:spPr>
        <p:txBody>
          <a:bodyPr vert="horz" lIns="91440" tIns="45720" rIns="91440" bIns="45720" rtlCol="0" anchor="ctr">
            <a:normAutofit/>
          </a:bodyPr>
          <a:lstStyle/>
          <a:p>
            <a:r>
              <a:rPr lang="en-US" sz="2800" kern="1200">
                <a:solidFill>
                  <a:schemeClr val="tx1"/>
                </a:solidFill>
                <a:latin typeface="+mn-lt"/>
                <a:ea typeface="+mn-ea"/>
                <a:cs typeface="+mn-cs"/>
              </a:rPr>
              <a:t>Interactive features</a:t>
            </a:r>
          </a:p>
          <a:p>
            <a:r>
              <a:rPr lang="en-US" sz="2800" kern="1200">
                <a:solidFill>
                  <a:schemeClr val="tx1"/>
                </a:solidFill>
                <a:latin typeface="+mn-lt"/>
                <a:ea typeface="+mn-ea"/>
                <a:cs typeface="+mn-cs"/>
              </a:rPr>
              <a:t>Download the underlying data  </a:t>
            </a:r>
          </a:p>
        </p:txBody>
      </p:sp>
      <p:sp>
        <p:nvSpPr>
          <p:cNvPr id="33" name="Rectangle 32">
            <a:extLst>
              <a:ext uri="{FF2B5EF4-FFF2-40B4-BE49-F238E27FC236}">
                <a16:creationId xmlns="" xmlns:a16="http://schemas.microsoft.com/office/drawing/2014/main" id="{B0E4BB4F-99AB-4C4E-A763-C5AC5273DF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ction Button: Go Home 8">
            <a:hlinkClick r:id="rId2" action="ppaction://hlinksldjump" highlightClick="1"/>
            <a:extLst>
              <a:ext uri="{FF2B5EF4-FFF2-40B4-BE49-F238E27FC236}">
                <a16:creationId xmlns="" xmlns:a16="http://schemas.microsoft.com/office/drawing/2014/main" id="{6AF5C019-0EEE-4DB0-90D6-AD567E95A415}"/>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131288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886A526-047C-4861-AE3F-5F21B573B67B}"/>
              </a:ext>
            </a:extLst>
          </p:cNvPr>
          <p:cNvPicPr>
            <a:picLocks noChangeAspect="1"/>
          </p:cNvPicPr>
          <p:nvPr/>
        </p:nvPicPr>
        <p:blipFill rotWithShape="1">
          <a:blip r:embed="rId2" cstate="print"/>
          <a:srcRect r="20189"/>
          <a:stretch/>
        </p:blipFill>
        <p:spPr>
          <a:xfrm>
            <a:off x="1" y="0"/>
            <a:ext cx="6096000" cy="6858000"/>
          </a:xfrm>
          <a:prstGeom prst="rect">
            <a:avLst/>
          </a:prstGeom>
        </p:spPr>
      </p:pic>
      <p:sp>
        <p:nvSpPr>
          <p:cNvPr id="8" name="TextBox 7">
            <a:extLst>
              <a:ext uri="{FF2B5EF4-FFF2-40B4-BE49-F238E27FC236}">
                <a16:creationId xmlns="" xmlns:a16="http://schemas.microsoft.com/office/drawing/2014/main" id="{FF9274F1-069C-4DF9-AD38-F9DBAD6E132E}"/>
              </a:ext>
            </a:extLst>
          </p:cNvPr>
          <p:cNvSpPr txBox="1"/>
          <p:nvPr/>
        </p:nvSpPr>
        <p:spPr>
          <a:xfrm>
            <a:off x="6661187" y="488273"/>
            <a:ext cx="4961852" cy="1077218"/>
          </a:xfrm>
          <a:prstGeom prst="rect">
            <a:avLst/>
          </a:prstGeom>
          <a:noFill/>
        </p:spPr>
        <p:txBody>
          <a:bodyPr wrap="square" rtlCol="0">
            <a:spAutoFit/>
          </a:bodyPr>
          <a:lstStyle/>
          <a:p>
            <a:r>
              <a:rPr lang="en-US" sz="3200" dirty="0">
                <a:solidFill>
                  <a:schemeClr val="accent2"/>
                </a:solidFill>
                <a:latin typeface="+mj-lt"/>
              </a:rPr>
              <a:t>Structure of Poverty Atlas 2017 page</a:t>
            </a:r>
          </a:p>
        </p:txBody>
      </p:sp>
      <p:cxnSp>
        <p:nvCxnSpPr>
          <p:cNvPr id="11" name="Straight Arrow Connector 10">
            <a:extLst>
              <a:ext uri="{FF2B5EF4-FFF2-40B4-BE49-F238E27FC236}">
                <a16:creationId xmlns="" xmlns:a16="http://schemas.microsoft.com/office/drawing/2014/main" id="{3012B48D-71FD-476F-AC20-7509A7E6DC83}"/>
              </a:ext>
            </a:extLst>
          </p:cNvPr>
          <p:cNvCxnSpPr>
            <a:cxnSpLocks/>
          </p:cNvCxnSpPr>
          <p:nvPr/>
        </p:nvCxnSpPr>
        <p:spPr>
          <a:xfrm flipH="1">
            <a:off x="2112889" y="3429000"/>
            <a:ext cx="4399671" cy="503808"/>
          </a:xfrm>
          <a:prstGeom prst="straightConnector1">
            <a:avLst/>
          </a:prstGeom>
          <a:ln w="28575">
            <a:solidFill>
              <a:schemeClr val="accent2"/>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8D30B490-37E9-40BF-971F-E025FE17AEF4}"/>
              </a:ext>
            </a:extLst>
          </p:cNvPr>
          <p:cNvCxnSpPr>
            <a:cxnSpLocks/>
          </p:cNvCxnSpPr>
          <p:nvPr/>
        </p:nvCxnSpPr>
        <p:spPr>
          <a:xfrm flipH="1">
            <a:off x="1863111" y="2164080"/>
            <a:ext cx="4649449" cy="1404743"/>
          </a:xfrm>
          <a:prstGeom prst="straightConnector1">
            <a:avLst/>
          </a:prstGeom>
          <a:ln w="28575">
            <a:solidFill>
              <a:schemeClr val="accent2"/>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D682B753-5793-4EBD-A89C-D123242AA258}"/>
              </a:ext>
            </a:extLst>
          </p:cNvPr>
          <p:cNvCxnSpPr>
            <a:cxnSpLocks/>
          </p:cNvCxnSpPr>
          <p:nvPr/>
        </p:nvCxnSpPr>
        <p:spPr>
          <a:xfrm flipH="1" flipV="1">
            <a:off x="2306321" y="4385571"/>
            <a:ext cx="4206239" cy="765549"/>
          </a:xfrm>
          <a:prstGeom prst="straightConnector1">
            <a:avLst/>
          </a:prstGeom>
          <a:ln w="28575">
            <a:solidFill>
              <a:schemeClr val="accent2"/>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9" name="Action Button: Go Home 8">
            <a:hlinkClick r:id="rId3" action="ppaction://hlinksldjump" highlightClick="1"/>
            <a:extLst>
              <a:ext uri="{FF2B5EF4-FFF2-40B4-BE49-F238E27FC236}">
                <a16:creationId xmlns="" xmlns:a16="http://schemas.microsoft.com/office/drawing/2014/main" id="{4EA47F5F-178C-40E3-AF54-284B0886077A}"/>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6950EACA-8B2A-4551-B5A1-07B7F9923E90}"/>
              </a:ext>
            </a:extLst>
          </p:cNvPr>
          <p:cNvSpPr/>
          <p:nvPr/>
        </p:nvSpPr>
        <p:spPr>
          <a:xfrm>
            <a:off x="6661187" y="1943121"/>
            <a:ext cx="4961853" cy="923330"/>
          </a:xfrm>
          <a:prstGeom prst="rect">
            <a:avLst/>
          </a:prstGeom>
        </p:spPr>
        <p:txBody>
          <a:bodyPr wrap="square">
            <a:spAutoFit/>
          </a:bodyPr>
          <a:lstStyle/>
          <a:p>
            <a:r>
              <a:rPr lang="en-US" b="1" dirty="0">
                <a:solidFill>
                  <a:schemeClr val="accent2"/>
                </a:solidFill>
              </a:rPr>
              <a:t>Technical report </a:t>
            </a:r>
            <a:r>
              <a:rPr lang="en-US" dirty="0"/>
              <a:t>– contains methodology and all technical details of small area estimation to produce poverty.</a:t>
            </a:r>
          </a:p>
        </p:txBody>
      </p:sp>
      <p:sp>
        <p:nvSpPr>
          <p:cNvPr id="3" name="Rectangle 2">
            <a:extLst>
              <a:ext uri="{FF2B5EF4-FFF2-40B4-BE49-F238E27FC236}">
                <a16:creationId xmlns="" xmlns:a16="http://schemas.microsoft.com/office/drawing/2014/main" id="{0D4116DC-2F8F-4BE7-A594-9082785168C1}"/>
              </a:ext>
            </a:extLst>
          </p:cNvPr>
          <p:cNvSpPr/>
          <p:nvPr/>
        </p:nvSpPr>
        <p:spPr>
          <a:xfrm>
            <a:off x="6661187" y="3292396"/>
            <a:ext cx="4961852" cy="1200329"/>
          </a:xfrm>
          <a:prstGeom prst="rect">
            <a:avLst/>
          </a:prstGeom>
        </p:spPr>
        <p:txBody>
          <a:bodyPr wrap="square">
            <a:spAutoFit/>
          </a:bodyPr>
          <a:lstStyle/>
          <a:p>
            <a:r>
              <a:rPr lang="en-US" b="1" dirty="0">
                <a:solidFill>
                  <a:schemeClr val="accent2"/>
                </a:solidFill>
              </a:rPr>
              <a:t>The indicators (XLSX) </a:t>
            </a:r>
            <a:r>
              <a:rPr lang="en-US" dirty="0"/>
              <a:t>– is excel file which contains 40 indicators derived from Census for 556 localities. It also contains poverty and inequality small area estimates for 151 merged localities.</a:t>
            </a:r>
          </a:p>
        </p:txBody>
      </p:sp>
      <p:sp>
        <p:nvSpPr>
          <p:cNvPr id="4" name="Rectangle 3">
            <a:extLst>
              <a:ext uri="{FF2B5EF4-FFF2-40B4-BE49-F238E27FC236}">
                <a16:creationId xmlns="" xmlns:a16="http://schemas.microsoft.com/office/drawing/2014/main" id="{B543194F-79B8-42E6-98C8-35DB4E429FC1}"/>
              </a:ext>
            </a:extLst>
          </p:cNvPr>
          <p:cNvSpPr/>
          <p:nvPr/>
        </p:nvSpPr>
        <p:spPr>
          <a:xfrm>
            <a:off x="6661187" y="4992456"/>
            <a:ext cx="4756168" cy="646331"/>
          </a:xfrm>
          <a:prstGeom prst="rect">
            <a:avLst/>
          </a:prstGeom>
        </p:spPr>
        <p:txBody>
          <a:bodyPr wrap="square">
            <a:spAutoFit/>
          </a:bodyPr>
          <a:lstStyle/>
          <a:p>
            <a:r>
              <a:rPr lang="en-US" b="1" dirty="0">
                <a:solidFill>
                  <a:schemeClr val="accent2"/>
                </a:solidFill>
              </a:rPr>
              <a:t>Interactive dashboards </a:t>
            </a:r>
            <a:r>
              <a:rPr lang="en-US" dirty="0"/>
              <a:t>consists of two pages for one indicator and two indicators dashboards. </a:t>
            </a:r>
          </a:p>
        </p:txBody>
      </p:sp>
    </p:spTree>
    <p:extLst>
      <p:ext uri="{BB962C8B-B14F-4D97-AF65-F5344CB8AC3E}">
        <p14:creationId xmlns="" xmlns:p14="http://schemas.microsoft.com/office/powerpoint/2010/main" val="21141493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1000"/>
                                        <p:tgtEl>
                                          <p:spTgt spid="1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100"/>
                                        <p:tgtEl>
                                          <p:spTgt spid="11"/>
                                        </p:tgtEl>
                                      </p:cBhvr>
                                    </p:animEffect>
                                  </p:childTnLst>
                                </p:cTn>
                              </p:par>
                            </p:childTnLst>
                          </p:cTn>
                        </p:par>
                        <p:par>
                          <p:cTn id="12" fill="hold">
                            <p:stCondLst>
                              <p:cond delay="21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34D2F10-222C-4E19-97AF-FA383EE6233D}"/>
              </a:ext>
            </a:extLst>
          </p:cNvPr>
          <p:cNvPicPr>
            <a:picLocks noChangeAspect="1"/>
          </p:cNvPicPr>
          <p:nvPr/>
        </p:nvPicPr>
        <p:blipFill>
          <a:blip r:embed="rId2" cstate="print"/>
          <a:stretch>
            <a:fillRect/>
          </a:stretch>
        </p:blipFill>
        <p:spPr>
          <a:xfrm>
            <a:off x="98062" y="0"/>
            <a:ext cx="6012806" cy="6858000"/>
          </a:xfrm>
          <a:prstGeom prst="rect">
            <a:avLst/>
          </a:prstGeom>
        </p:spPr>
      </p:pic>
      <p:sp>
        <p:nvSpPr>
          <p:cNvPr id="8" name="Content Placeholder 7">
            <a:extLst>
              <a:ext uri="{FF2B5EF4-FFF2-40B4-BE49-F238E27FC236}">
                <a16:creationId xmlns="" xmlns:a16="http://schemas.microsoft.com/office/drawing/2014/main" id="{ED751FD6-1AE0-4AA6-A7E7-378F24CD7023}"/>
              </a:ext>
            </a:extLst>
          </p:cNvPr>
          <p:cNvSpPr>
            <a:spLocks noGrp="1"/>
          </p:cNvSpPr>
          <p:nvPr>
            <p:ph idx="1"/>
          </p:nvPr>
        </p:nvSpPr>
        <p:spPr>
          <a:xfrm>
            <a:off x="6300438" y="341746"/>
            <a:ext cx="5532863" cy="5255354"/>
          </a:xfrm>
        </p:spPr>
        <p:txBody>
          <a:bodyPr/>
          <a:lstStyle/>
          <a:p>
            <a:pPr marL="0" indent="0">
              <a:buNone/>
            </a:pPr>
            <a:r>
              <a:rPr lang="en-US" sz="3200" dirty="0">
                <a:solidFill>
                  <a:srgbClr val="0070C0"/>
                </a:solidFill>
                <a:latin typeface="+mj-lt"/>
              </a:rPr>
              <a:t>Each dashboard allows you to:</a:t>
            </a:r>
          </a:p>
          <a:p>
            <a:pPr marL="914400" lvl="2" indent="0">
              <a:lnSpc>
                <a:spcPct val="150000"/>
              </a:lnSpc>
              <a:spcAft>
                <a:spcPts val="600"/>
              </a:spcAft>
              <a:buNone/>
            </a:pPr>
            <a:r>
              <a:rPr lang="en-US" sz="2400" dirty="0"/>
              <a:t>Select the </a:t>
            </a:r>
            <a:r>
              <a:rPr lang="en-US" sz="2400" b="1" dirty="0">
                <a:solidFill>
                  <a:srgbClr val="0070C0"/>
                </a:solidFill>
              </a:rPr>
              <a:t>region</a:t>
            </a:r>
          </a:p>
          <a:p>
            <a:pPr marL="914400" lvl="2" indent="0">
              <a:lnSpc>
                <a:spcPct val="150000"/>
              </a:lnSpc>
              <a:spcAft>
                <a:spcPts val="600"/>
              </a:spcAft>
              <a:buNone/>
            </a:pPr>
            <a:r>
              <a:rPr lang="en-US" sz="2400" dirty="0"/>
              <a:t>Select the </a:t>
            </a:r>
            <a:r>
              <a:rPr lang="en-US" sz="2400" b="1" dirty="0">
                <a:solidFill>
                  <a:srgbClr val="0070C0"/>
                </a:solidFill>
              </a:rPr>
              <a:t>governorate</a:t>
            </a:r>
          </a:p>
          <a:p>
            <a:pPr marL="914400" lvl="2" indent="0">
              <a:lnSpc>
                <a:spcPct val="150000"/>
              </a:lnSpc>
              <a:spcAft>
                <a:spcPts val="600"/>
              </a:spcAft>
              <a:buNone/>
            </a:pPr>
            <a:r>
              <a:rPr lang="en-US" sz="2400" dirty="0"/>
              <a:t>Select the </a:t>
            </a:r>
            <a:r>
              <a:rPr lang="en-US" sz="2400" b="1" dirty="0">
                <a:solidFill>
                  <a:srgbClr val="0070C0"/>
                </a:solidFill>
              </a:rPr>
              <a:t>locality</a:t>
            </a:r>
          </a:p>
          <a:p>
            <a:pPr marL="914400" lvl="2" indent="0">
              <a:lnSpc>
                <a:spcPct val="150000"/>
              </a:lnSpc>
              <a:spcAft>
                <a:spcPts val="600"/>
              </a:spcAft>
              <a:buNone/>
            </a:pPr>
            <a:r>
              <a:rPr lang="en-US" sz="2400" dirty="0"/>
              <a:t>Select the </a:t>
            </a:r>
            <a:r>
              <a:rPr lang="en-US" sz="2400" b="1" dirty="0">
                <a:solidFill>
                  <a:srgbClr val="0070C0"/>
                </a:solidFill>
              </a:rPr>
              <a:t>indicator</a:t>
            </a:r>
          </a:p>
          <a:p>
            <a:pPr marL="914400" lvl="2" indent="0">
              <a:lnSpc>
                <a:spcPct val="150000"/>
              </a:lnSpc>
              <a:spcAft>
                <a:spcPts val="600"/>
              </a:spcAft>
              <a:buNone/>
            </a:pPr>
            <a:r>
              <a:rPr lang="en-US" sz="2400" dirty="0"/>
              <a:t>See the </a:t>
            </a:r>
            <a:r>
              <a:rPr lang="en-US" sz="2400" b="1" dirty="0">
                <a:solidFill>
                  <a:srgbClr val="0070C0"/>
                </a:solidFill>
              </a:rPr>
              <a:t>definition</a:t>
            </a:r>
            <a:r>
              <a:rPr lang="en-US" sz="2400" dirty="0"/>
              <a:t> of selected indicator and its value</a:t>
            </a:r>
          </a:p>
        </p:txBody>
      </p:sp>
      <p:cxnSp>
        <p:nvCxnSpPr>
          <p:cNvPr id="11" name="Straight Arrow Connector 10">
            <a:extLst>
              <a:ext uri="{FF2B5EF4-FFF2-40B4-BE49-F238E27FC236}">
                <a16:creationId xmlns="" xmlns:a16="http://schemas.microsoft.com/office/drawing/2014/main" id="{28928DD3-C1E6-4CB6-B99A-F23CB44FC051}"/>
              </a:ext>
            </a:extLst>
          </p:cNvPr>
          <p:cNvCxnSpPr>
            <a:cxnSpLocks/>
          </p:cNvCxnSpPr>
          <p:nvPr/>
        </p:nvCxnSpPr>
        <p:spPr>
          <a:xfrm flipH="1" flipV="1">
            <a:off x="3306618" y="969817"/>
            <a:ext cx="3854346" cy="221266"/>
          </a:xfrm>
          <a:prstGeom prst="straightConnector1">
            <a:avLst/>
          </a:prstGeom>
          <a:ln w="28575">
            <a:solidFill>
              <a:srgbClr val="0070C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890E2311-DC2D-4B7F-99AD-E52F2F015E3F}"/>
              </a:ext>
            </a:extLst>
          </p:cNvPr>
          <p:cNvCxnSpPr>
            <a:cxnSpLocks/>
          </p:cNvCxnSpPr>
          <p:nvPr/>
        </p:nvCxnSpPr>
        <p:spPr>
          <a:xfrm flipH="1" flipV="1">
            <a:off x="3278909" y="1450109"/>
            <a:ext cx="3882055" cy="389788"/>
          </a:xfrm>
          <a:prstGeom prst="straightConnector1">
            <a:avLst/>
          </a:prstGeom>
          <a:ln w="28575">
            <a:solidFill>
              <a:srgbClr val="0070C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40DD2D7C-7849-4A64-874C-34534F254C78}"/>
              </a:ext>
            </a:extLst>
          </p:cNvPr>
          <p:cNvCxnSpPr>
            <a:cxnSpLocks/>
          </p:cNvCxnSpPr>
          <p:nvPr/>
        </p:nvCxnSpPr>
        <p:spPr>
          <a:xfrm flipH="1" flipV="1">
            <a:off x="3241964" y="1939635"/>
            <a:ext cx="3919000" cy="611706"/>
          </a:xfrm>
          <a:prstGeom prst="straightConnector1">
            <a:avLst/>
          </a:prstGeom>
          <a:ln w="28575">
            <a:solidFill>
              <a:srgbClr val="0070C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3F7AFC7B-40E1-40A4-985B-895A214D9196}"/>
              </a:ext>
            </a:extLst>
          </p:cNvPr>
          <p:cNvCxnSpPr>
            <a:cxnSpLocks/>
          </p:cNvCxnSpPr>
          <p:nvPr/>
        </p:nvCxnSpPr>
        <p:spPr>
          <a:xfrm flipH="1" flipV="1">
            <a:off x="3306618" y="2401455"/>
            <a:ext cx="3854346" cy="822036"/>
          </a:xfrm>
          <a:prstGeom prst="straightConnector1">
            <a:avLst/>
          </a:prstGeom>
          <a:ln w="28575">
            <a:solidFill>
              <a:srgbClr val="0070C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6F741962-5693-44B0-AA48-306D6BDA8B34}"/>
              </a:ext>
            </a:extLst>
          </p:cNvPr>
          <p:cNvCxnSpPr>
            <a:cxnSpLocks/>
          </p:cNvCxnSpPr>
          <p:nvPr/>
        </p:nvCxnSpPr>
        <p:spPr>
          <a:xfrm flipH="1" flipV="1">
            <a:off x="3306618" y="3066473"/>
            <a:ext cx="3854346" cy="845126"/>
          </a:xfrm>
          <a:prstGeom prst="straightConnector1">
            <a:avLst/>
          </a:prstGeom>
          <a:ln w="28575">
            <a:solidFill>
              <a:srgbClr val="0070C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26" name="Action Button: Go Home 25">
            <a:hlinkClick r:id="rId3" action="ppaction://hlinksldjump" highlightClick="1"/>
            <a:extLst>
              <a:ext uri="{FF2B5EF4-FFF2-40B4-BE49-F238E27FC236}">
                <a16:creationId xmlns="" xmlns:a16="http://schemas.microsoft.com/office/drawing/2014/main" id="{5956D30B-15DA-4F78-A999-51ABFDDB44DD}"/>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7403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1000"/>
                                        <p:tgtEl>
                                          <p:spTgt spid="15"/>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1000"/>
                                        <p:tgtEl>
                                          <p:spTgt spid="17"/>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1000"/>
                                        <p:tgtEl>
                                          <p:spTgt spid="22"/>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A587BE6-C2D8-42D2-96A0-4666C75E8F2A}"/>
              </a:ext>
            </a:extLst>
          </p:cNvPr>
          <p:cNvSpPr txBox="1"/>
          <p:nvPr/>
        </p:nvSpPr>
        <p:spPr>
          <a:xfrm>
            <a:off x="7221625" y="951398"/>
            <a:ext cx="4200181" cy="4955203"/>
          </a:xfrm>
          <a:prstGeom prst="rect">
            <a:avLst/>
          </a:prstGeom>
          <a:noFill/>
        </p:spPr>
        <p:txBody>
          <a:bodyPr wrap="square" rtlCol="0">
            <a:spAutoFit/>
          </a:bodyPr>
          <a:lstStyle/>
          <a:p>
            <a:pPr>
              <a:lnSpc>
                <a:spcPts val="2400"/>
              </a:lnSpc>
            </a:pPr>
            <a:r>
              <a:rPr lang="en-US" b="1" dirty="0"/>
              <a:t>Point mouse to any point on the map and see</a:t>
            </a:r>
          </a:p>
          <a:p>
            <a:pPr marL="285750" indent="-285750">
              <a:lnSpc>
                <a:spcPts val="2400"/>
              </a:lnSpc>
              <a:buFont typeface="Wingdings" panose="05000000000000000000" pitchFamily="2" charset="2"/>
              <a:buChar char="ü"/>
            </a:pPr>
            <a:r>
              <a:rPr lang="en-US" dirty="0"/>
              <a:t>highlighted locality</a:t>
            </a:r>
          </a:p>
          <a:p>
            <a:pPr marL="285750" indent="-285750">
              <a:lnSpc>
                <a:spcPts val="2400"/>
              </a:lnSpc>
              <a:buFont typeface="Wingdings" panose="05000000000000000000" pitchFamily="2" charset="2"/>
              <a:buChar char="ü"/>
            </a:pPr>
            <a:r>
              <a:rPr lang="en-US" dirty="0"/>
              <a:t>the name of highlighted locality</a:t>
            </a:r>
          </a:p>
          <a:p>
            <a:pPr marL="285750" indent="-285750">
              <a:lnSpc>
                <a:spcPts val="2400"/>
              </a:lnSpc>
              <a:buFont typeface="Wingdings" panose="05000000000000000000" pitchFamily="2" charset="2"/>
              <a:buChar char="ü"/>
            </a:pPr>
            <a:r>
              <a:rPr lang="en-US" dirty="0"/>
              <a:t>value of indicator for this locality</a:t>
            </a:r>
          </a:p>
          <a:p>
            <a:pPr marL="285750" indent="-285750">
              <a:lnSpc>
                <a:spcPts val="2400"/>
              </a:lnSpc>
              <a:buFont typeface="Arial" panose="020B0604020202020204" pitchFamily="34" charset="0"/>
              <a:buChar char="•"/>
            </a:pPr>
            <a:endParaRPr lang="en-US" dirty="0"/>
          </a:p>
          <a:p>
            <a:pPr>
              <a:lnSpc>
                <a:spcPts val="2400"/>
              </a:lnSpc>
            </a:pPr>
            <a:r>
              <a:rPr lang="en-US" b="1" dirty="0"/>
              <a:t>When poverty </a:t>
            </a:r>
            <a:r>
              <a:rPr lang="en-US" b="1" dirty="0" err="1"/>
              <a:t>sae</a:t>
            </a:r>
            <a:r>
              <a:rPr lang="en-US" b="1" dirty="0"/>
              <a:t> is selected as indicator, user can also see </a:t>
            </a:r>
          </a:p>
          <a:p>
            <a:pPr marL="285750" indent="-285750">
              <a:lnSpc>
                <a:spcPts val="2400"/>
              </a:lnSpc>
              <a:buFont typeface="Wingdings" panose="05000000000000000000" pitchFamily="2" charset="2"/>
              <a:buChar char="ü"/>
            </a:pPr>
            <a:r>
              <a:rPr lang="en-US" dirty="0"/>
              <a:t>number of poor in the locality</a:t>
            </a:r>
          </a:p>
          <a:p>
            <a:pPr marL="285750" indent="-285750">
              <a:lnSpc>
                <a:spcPts val="2400"/>
              </a:lnSpc>
              <a:buFont typeface="Wingdings" panose="05000000000000000000" pitchFamily="2" charset="2"/>
              <a:buChar char="ü"/>
            </a:pPr>
            <a:r>
              <a:rPr lang="en-US" dirty="0"/>
              <a:t>standard error</a:t>
            </a:r>
          </a:p>
          <a:p>
            <a:pPr marL="285750" indent="-285750">
              <a:lnSpc>
                <a:spcPts val="2400"/>
              </a:lnSpc>
              <a:buFont typeface="Wingdings" panose="05000000000000000000" pitchFamily="2" charset="2"/>
              <a:buChar char="ü"/>
            </a:pPr>
            <a:r>
              <a:rPr lang="en-US" dirty="0"/>
              <a:t>coefficient of variation</a:t>
            </a:r>
          </a:p>
          <a:p>
            <a:pPr lvl="1">
              <a:lnSpc>
                <a:spcPts val="2400"/>
              </a:lnSpc>
            </a:pPr>
            <a:r>
              <a:rPr lang="en-US" i="1" dirty="0"/>
              <a:t>Poverty estimate with coefficient of variation higher than 20 percent is not accurate from statistical point of 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 xmlns:a16="http://schemas.microsoft.com/office/drawing/2014/main" id="{71EE0529-8456-4CF5-B9E3-54B262F532B4}"/>
              </a:ext>
            </a:extLst>
          </p:cNvPr>
          <p:cNvPicPr>
            <a:picLocks noChangeAspect="1"/>
          </p:cNvPicPr>
          <p:nvPr/>
        </p:nvPicPr>
        <p:blipFill rotWithShape="1">
          <a:blip r:embed="rId2" cstate="print"/>
          <a:srcRect l="26282" t="6482" r="1419"/>
          <a:stretch/>
        </p:blipFill>
        <p:spPr>
          <a:xfrm>
            <a:off x="0" y="0"/>
            <a:ext cx="6618640" cy="6858000"/>
          </a:xfrm>
          <a:prstGeom prst="rect">
            <a:avLst/>
          </a:prstGeom>
        </p:spPr>
      </p:pic>
      <p:cxnSp>
        <p:nvCxnSpPr>
          <p:cNvPr id="8" name="Straight Arrow Connector 7">
            <a:extLst>
              <a:ext uri="{FF2B5EF4-FFF2-40B4-BE49-F238E27FC236}">
                <a16:creationId xmlns="" xmlns:a16="http://schemas.microsoft.com/office/drawing/2014/main" id="{8272BCA3-7C42-4D5B-BAF9-3DA0E71BEF3C}"/>
              </a:ext>
            </a:extLst>
          </p:cNvPr>
          <p:cNvCxnSpPr>
            <a:cxnSpLocks/>
          </p:cNvCxnSpPr>
          <p:nvPr/>
        </p:nvCxnSpPr>
        <p:spPr>
          <a:xfrm flipH="1">
            <a:off x="4979627" y="1189973"/>
            <a:ext cx="2122631" cy="2239027"/>
          </a:xfrm>
          <a:prstGeom prst="straightConnector1">
            <a:avLst/>
          </a:prstGeom>
          <a:ln w="28575">
            <a:solidFill>
              <a:srgbClr val="0070C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11" name="Action Button: Go Home 10">
            <a:hlinkClick r:id="rId3" action="ppaction://hlinksldjump" highlightClick="1"/>
            <a:extLst>
              <a:ext uri="{FF2B5EF4-FFF2-40B4-BE49-F238E27FC236}">
                <a16:creationId xmlns="" xmlns:a16="http://schemas.microsoft.com/office/drawing/2014/main" id="{8F616C43-3E5D-4800-B767-79545A3CD442}"/>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781160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CFC4D9E-C813-494A-8FD7-29DB0D193BF5}"/>
              </a:ext>
            </a:extLst>
          </p:cNvPr>
          <p:cNvSpPr>
            <a:spLocks noGrp="1"/>
          </p:cNvSpPr>
          <p:nvPr>
            <p:ph idx="1"/>
          </p:nvPr>
        </p:nvSpPr>
        <p:spPr>
          <a:xfrm>
            <a:off x="8899771" y="1897736"/>
            <a:ext cx="3292229" cy="4069904"/>
          </a:xfrm>
        </p:spPr>
        <p:txBody>
          <a:bodyPr>
            <a:normAutofit/>
          </a:bodyPr>
          <a:lstStyle/>
          <a:p>
            <a:pPr marL="0" indent="0">
              <a:buNone/>
            </a:pPr>
            <a:r>
              <a:rPr lang="en-US" sz="2400" b="1" dirty="0"/>
              <a:t>Home button</a:t>
            </a:r>
            <a:br>
              <a:rPr lang="en-US" sz="2400" b="1" dirty="0"/>
            </a:br>
            <a:r>
              <a:rPr lang="en-US" sz="2400" dirty="0"/>
              <a:t>Home button zooms back the original map </a:t>
            </a:r>
          </a:p>
        </p:txBody>
      </p:sp>
      <p:pic>
        <p:nvPicPr>
          <p:cNvPr id="4" name="Picture 3">
            <a:extLst>
              <a:ext uri="{FF2B5EF4-FFF2-40B4-BE49-F238E27FC236}">
                <a16:creationId xmlns="" xmlns:a16="http://schemas.microsoft.com/office/drawing/2014/main" id="{A1E9D202-7DAF-480C-9D27-3DDCF70B8A50}"/>
              </a:ext>
            </a:extLst>
          </p:cNvPr>
          <p:cNvPicPr>
            <a:picLocks noChangeAspect="1"/>
          </p:cNvPicPr>
          <p:nvPr/>
        </p:nvPicPr>
        <p:blipFill>
          <a:blip r:embed="rId2" cstate="print"/>
          <a:stretch>
            <a:fillRect/>
          </a:stretch>
        </p:blipFill>
        <p:spPr>
          <a:xfrm>
            <a:off x="0" y="0"/>
            <a:ext cx="8746336" cy="6858000"/>
          </a:xfrm>
          <a:prstGeom prst="rect">
            <a:avLst/>
          </a:prstGeom>
        </p:spPr>
      </p:pic>
      <p:pic>
        <p:nvPicPr>
          <p:cNvPr id="5" name="Picture 4">
            <a:extLst>
              <a:ext uri="{FF2B5EF4-FFF2-40B4-BE49-F238E27FC236}">
                <a16:creationId xmlns="" xmlns:a16="http://schemas.microsoft.com/office/drawing/2014/main" id="{012DE9FF-74AB-4936-8124-68EF4F9D615F}"/>
              </a:ext>
            </a:extLst>
          </p:cNvPr>
          <p:cNvPicPr>
            <a:picLocks noChangeAspect="1"/>
          </p:cNvPicPr>
          <p:nvPr/>
        </p:nvPicPr>
        <p:blipFill rotWithShape="1">
          <a:blip r:embed="rId3" cstate="print"/>
          <a:srcRect l="20272" t="1" r="17898" b="9534"/>
          <a:stretch/>
        </p:blipFill>
        <p:spPr>
          <a:xfrm>
            <a:off x="8899771" y="1413488"/>
            <a:ext cx="418641" cy="418146"/>
          </a:xfrm>
          <a:prstGeom prst="rect">
            <a:avLst/>
          </a:prstGeom>
          <a:ln>
            <a:solidFill>
              <a:schemeClr val="accent3">
                <a:lumMod val="60000"/>
                <a:lumOff val="40000"/>
              </a:schemeClr>
            </a:solidFill>
          </a:ln>
        </p:spPr>
      </p:pic>
      <p:sp>
        <p:nvSpPr>
          <p:cNvPr id="2" name="Oval 1">
            <a:extLst>
              <a:ext uri="{FF2B5EF4-FFF2-40B4-BE49-F238E27FC236}">
                <a16:creationId xmlns="" xmlns:a16="http://schemas.microsoft.com/office/drawing/2014/main" id="{02AA2AF3-4A17-4FDC-9DC0-131797AB9FC6}"/>
              </a:ext>
            </a:extLst>
          </p:cNvPr>
          <p:cNvSpPr/>
          <p:nvPr/>
        </p:nvSpPr>
        <p:spPr>
          <a:xfrm>
            <a:off x="3393195" y="1897736"/>
            <a:ext cx="572342" cy="5723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 xmlns:a16="http://schemas.microsoft.com/office/drawing/2014/main" id="{CB37281E-07F6-4E8F-8C78-D37FD230DEAC}"/>
              </a:ext>
            </a:extLst>
          </p:cNvPr>
          <p:cNvSpPr/>
          <p:nvPr/>
        </p:nvSpPr>
        <p:spPr>
          <a:xfrm>
            <a:off x="3965537" y="2016087"/>
            <a:ext cx="309008" cy="352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Go Home 7">
            <a:hlinkClick r:id="rId4" action="ppaction://hlinksldjump" highlightClick="1"/>
            <a:extLst>
              <a:ext uri="{FF2B5EF4-FFF2-40B4-BE49-F238E27FC236}">
                <a16:creationId xmlns="" xmlns:a16="http://schemas.microsoft.com/office/drawing/2014/main" id="{5ABC86A6-E5E8-4536-9DB5-B008E58A2D12}"/>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413293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9D83128-CF48-44B5-97BD-D4DBA3E1E376}"/>
              </a:ext>
            </a:extLst>
          </p:cNvPr>
          <p:cNvSpPr>
            <a:spLocks noGrp="1"/>
          </p:cNvSpPr>
          <p:nvPr>
            <p:ph idx="1"/>
          </p:nvPr>
        </p:nvSpPr>
        <p:spPr>
          <a:xfrm>
            <a:off x="7277100" y="1377108"/>
            <a:ext cx="4714875" cy="4968813"/>
          </a:xfrm>
        </p:spPr>
        <p:txBody>
          <a:bodyPr/>
          <a:lstStyle/>
          <a:p>
            <a:pPr marL="0" indent="0">
              <a:buNone/>
            </a:pPr>
            <a:r>
              <a:rPr lang="en-US" sz="2400" b="1" dirty="0"/>
              <a:t>Underlying data from the dashboard can be downloaded</a:t>
            </a:r>
          </a:p>
          <a:p>
            <a:pPr lvl="1"/>
            <a:r>
              <a:rPr lang="en-US" dirty="0"/>
              <a:t>Use download button at the end of the page</a:t>
            </a:r>
          </a:p>
          <a:p>
            <a:pPr lvl="1"/>
            <a:r>
              <a:rPr lang="en-US" dirty="0"/>
              <a:t>Select in which format you want the data to be downloaded:</a:t>
            </a:r>
          </a:p>
          <a:p>
            <a:pPr lvl="2">
              <a:buFont typeface="Wingdings" panose="05000000000000000000" pitchFamily="2" charset="2"/>
              <a:buChar char="ü"/>
            </a:pPr>
            <a:r>
              <a:rPr lang="en-US" dirty="0"/>
              <a:t>Data</a:t>
            </a:r>
          </a:p>
          <a:p>
            <a:pPr lvl="2">
              <a:buFont typeface="Wingdings" panose="05000000000000000000" pitchFamily="2" charset="2"/>
              <a:buChar char="ü"/>
            </a:pPr>
            <a:r>
              <a:rPr lang="en-US" dirty="0"/>
              <a:t>Crosstab</a:t>
            </a:r>
          </a:p>
        </p:txBody>
      </p:sp>
      <p:pic>
        <p:nvPicPr>
          <p:cNvPr id="5" name="Picture 4">
            <a:extLst>
              <a:ext uri="{FF2B5EF4-FFF2-40B4-BE49-F238E27FC236}">
                <a16:creationId xmlns="" xmlns:a16="http://schemas.microsoft.com/office/drawing/2014/main" id="{8149963C-6B5F-4395-9501-D250346F3EF6}"/>
              </a:ext>
            </a:extLst>
          </p:cNvPr>
          <p:cNvPicPr>
            <a:picLocks noChangeAspect="1"/>
          </p:cNvPicPr>
          <p:nvPr/>
        </p:nvPicPr>
        <p:blipFill>
          <a:blip r:embed="rId2" cstate="print"/>
          <a:stretch>
            <a:fillRect/>
          </a:stretch>
        </p:blipFill>
        <p:spPr>
          <a:xfrm>
            <a:off x="0" y="0"/>
            <a:ext cx="7110492" cy="6858000"/>
          </a:xfrm>
          <a:prstGeom prst="rect">
            <a:avLst/>
          </a:prstGeom>
        </p:spPr>
      </p:pic>
      <p:sp>
        <p:nvSpPr>
          <p:cNvPr id="8" name="Oval 7">
            <a:extLst>
              <a:ext uri="{FF2B5EF4-FFF2-40B4-BE49-F238E27FC236}">
                <a16:creationId xmlns="" xmlns:a16="http://schemas.microsoft.com/office/drawing/2014/main" id="{7FABE448-6A89-49F9-BFEE-E6BAE8770402}"/>
              </a:ext>
            </a:extLst>
          </p:cNvPr>
          <p:cNvSpPr/>
          <p:nvPr/>
        </p:nvSpPr>
        <p:spPr>
          <a:xfrm>
            <a:off x="5788063" y="6441799"/>
            <a:ext cx="572342" cy="5723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 xmlns:a16="http://schemas.microsoft.com/office/drawing/2014/main" id="{7D549876-8019-46CE-9C01-10C6FC84AB0E}"/>
              </a:ext>
            </a:extLst>
          </p:cNvPr>
          <p:cNvSpPr/>
          <p:nvPr/>
        </p:nvSpPr>
        <p:spPr>
          <a:xfrm rot="16200000">
            <a:off x="5941496" y="6049707"/>
            <a:ext cx="309008" cy="352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a:extLst>
              <a:ext uri="{FF2B5EF4-FFF2-40B4-BE49-F238E27FC236}">
                <a16:creationId xmlns="" xmlns:a16="http://schemas.microsoft.com/office/drawing/2014/main" id="{103BB019-8F0C-4AA9-8C0F-A6690F21DAFC}"/>
              </a:ext>
            </a:extLst>
          </p:cNvPr>
          <p:cNvSpPr/>
          <p:nvPr/>
        </p:nvSpPr>
        <p:spPr>
          <a:xfrm>
            <a:off x="2908453" y="1377108"/>
            <a:ext cx="506775" cy="1663547"/>
          </a:xfrm>
          <a:prstGeom prst="rightBrace">
            <a:avLst>
              <a:gd name="adj1" fmla="val 60507"/>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 xmlns:a16="http://schemas.microsoft.com/office/drawing/2014/main" id="{EB0E7815-B390-400F-99C6-AA288CCB665B}"/>
              </a:ext>
            </a:extLst>
          </p:cNvPr>
          <p:cNvCxnSpPr>
            <a:cxnSpLocks/>
          </p:cNvCxnSpPr>
          <p:nvPr/>
        </p:nvCxnSpPr>
        <p:spPr>
          <a:xfrm flipH="1" flipV="1">
            <a:off x="3558449" y="2214390"/>
            <a:ext cx="4071076" cy="757410"/>
          </a:xfrm>
          <a:prstGeom prst="straightConnector1">
            <a:avLst/>
          </a:prstGeom>
          <a:ln w="28575">
            <a:solidFill>
              <a:srgbClr val="0070C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11" name="Action Button: Go Home 10">
            <a:hlinkClick r:id="rId3" action="ppaction://hlinksldjump" highlightClick="1"/>
            <a:extLst>
              <a:ext uri="{FF2B5EF4-FFF2-40B4-BE49-F238E27FC236}">
                <a16:creationId xmlns="" xmlns:a16="http://schemas.microsoft.com/office/drawing/2014/main" id="{2ADC9BDD-9DD9-4252-BFBD-BE0616DE39DF}"/>
              </a:ext>
            </a:extLst>
          </p:cNvPr>
          <p:cNvSpPr/>
          <p:nvPr/>
        </p:nvSpPr>
        <p:spPr>
          <a:xfrm>
            <a:off x="11421806" y="6380481"/>
            <a:ext cx="770194" cy="4775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9034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400"/>
                                        <p:tgtEl>
                                          <p:spTgt spid="8"/>
                                        </p:tgtEl>
                                      </p:cBhvr>
                                    </p:animEffect>
                                  </p:childTnLst>
                                </p:cTn>
                              </p:par>
                            </p:childTnLst>
                          </p:cTn>
                        </p:par>
                        <p:par>
                          <p:cTn id="12" fill="hold">
                            <p:stCondLst>
                              <p:cond delay="19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1000"/>
                                        <p:tgtEl>
                                          <p:spTgt spid="10"/>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E878123-4E19-42E7-97A2-F68C5F0A63B1}"/>
              </a:ext>
            </a:extLst>
          </p:cNvPr>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kern="1200" dirty="0">
                <a:solidFill>
                  <a:schemeClr val="tx1"/>
                </a:solidFill>
                <a:latin typeface="+mj-lt"/>
                <a:ea typeface="+mj-ea"/>
                <a:cs typeface="+mj-cs"/>
              </a:rPr>
              <a:t>One indicator dashboard </a:t>
            </a:r>
          </a:p>
        </p:txBody>
      </p:sp>
      <p:sp>
        <p:nvSpPr>
          <p:cNvPr id="38" name="Rectangle 37">
            <a:extLst>
              <a:ext uri="{FF2B5EF4-FFF2-40B4-BE49-F238E27FC236}">
                <a16:creationId xmlns="" xmlns:a16="http://schemas.microsoft.com/office/drawing/2014/main" id="{793EF0C2-EE57-40DD-B754-BF1477FAB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 xmlns:a16="http://schemas.microsoft.com/office/drawing/2014/main" id="{4DF5A101-A5EC-406E-8EF5-BBACE6B4018B}"/>
              </a:ext>
            </a:extLst>
          </p:cNvPr>
          <p:cNvSpPr>
            <a:spLocks noGrp="1"/>
          </p:cNvSpPr>
          <p:nvPr>
            <p:ph type="body" idx="1"/>
          </p:nvPr>
        </p:nvSpPr>
        <p:spPr>
          <a:xfrm>
            <a:off x="8454570" y="965199"/>
            <a:ext cx="3093963" cy="4927602"/>
          </a:xfrm>
        </p:spPr>
        <p:txBody>
          <a:bodyPr vert="horz" lIns="91440" tIns="45720" rIns="91440" bIns="45720" rtlCol="0" anchor="ctr">
            <a:normAutofit/>
          </a:bodyPr>
          <a:lstStyle/>
          <a:p>
            <a:r>
              <a:rPr lang="en-US" sz="2800" kern="1200" dirty="0">
                <a:solidFill>
                  <a:srgbClr val="FFFFFF"/>
                </a:solidFill>
                <a:latin typeface="+mn-lt"/>
                <a:ea typeface="+mn-ea"/>
                <a:cs typeface="+mn-cs"/>
              </a:rPr>
              <a:t>One indicator map</a:t>
            </a:r>
          </a:p>
          <a:p>
            <a:r>
              <a:rPr lang="en-US" sz="2800" kern="1200" dirty="0">
                <a:solidFill>
                  <a:srgbClr val="FFFFFF"/>
                </a:solidFill>
                <a:latin typeface="+mn-lt"/>
                <a:ea typeface="+mn-ea"/>
                <a:cs typeface="+mn-cs"/>
              </a:rPr>
              <a:t>One indicator bar</a:t>
            </a:r>
            <a:endParaRPr lang="en-US" sz="2000" kern="1200" dirty="0">
              <a:solidFill>
                <a:srgbClr val="FFFFFF"/>
              </a:solidFill>
              <a:latin typeface="+mn-lt"/>
              <a:ea typeface="+mn-ea"/>
              <a:cs typeface="+mn-cs"/>
            </a:endParaRPr>
          </a:p>
        </p:txBody>
      </p:sp>
      <p:sp>
        <p:nvSpPr>
          <p:cNvPr id="15" name="Action Button: Go Home 14">
            <a:hlinkClick r:id="" action="ppaction://noaction" highlightClick="1"/>
            <a:extLst>
              <a:ext uri="{FF2B5EF4-FFF2-40B4-BE49-F238E27FC236}">
                <a16:creationId xmlns="" xmlns:a16="http://schemas.microsoft.com/office/drawing/2014/main" id="{73F7E46F-F6F2-4483-87C3-A464B8A8CAB8}"/>
              </a:ext>
            </a:extLst>
          </p:cNvPr>
          <p:cNvSpPr/>
          <p:nvPr/>
        </p:nvSpPr>
        <p:spPr>
          <a:xfrm>
            <a:off x="11772550" y="6597941"/>
            <a:ext cx="419450" cy="26005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775396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407</Words>
  <Application>Microsoft Office PowerPoint</Application>
  <PresentationFormat>Custom</PresentationFormat>
  <Paragraphs>69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GUIDELINE   How to use the Poverty Atlas 2017    http://www.pcbs.gov.ps/site/lang__en/1220/default.aspx?lang=en</vt:lpstr>
      <vt:lpstr>OUTLINE</vt:lpstr>
      <vt:lpstr>Basic functionality</vt:lpstr>
      <vt:lpstr>Slide 4</vt:lpstr>
      <vt:lpstr>Slide 5</vt:lpstr>
      <vt:lpstr>Slide 6</vt:lpstr>
      <vt:lpstr>Slide 7</vt:lpstr>
      <vt:lpstr>Slide 8</vt:lpstr>
      <vt:lpstr>One indicator dashboard </vt:lpstr>
      <vt:lpstr>Slide 10</vt:lpstr>
      <vt:lpstr>One indicator map</vt:lpstr>
      <vt:lpstr>Slide 12</vt:lpstr>
      <vt:lpstr>One indicator bar</vt:lpstr>
      <vt:lpstr>One indicator bar  Has exactly the same functionality as one indicator map  The only difference is that all indicators are presented in the form of bar chart  West Bank and Gaza are highlighted by color</vt:lpstr>
      <vt:lpstr>Two indicators dashboard </vt:lpstr>
      <vt:lpstr>Slide 16</vt:lpstr>
      <vt:lpstr>Two indicators map</vt:lpstr>
      <vt:lpstr>  Two indicators map  Allows to select second indicator and overlay it on the map.  Provides definitions for both indicators and range of values in different colors.  This particular map shows poverty in the form of map and share of adults with education higher than secondary.  Clearly there are areas with high poverty and low education level (red circle) and areas with high poverty and high education level (green circle)  </vt:lpstr>
      <vt:lpstr>Two attributes map</vt:lpstr>
      <vt:lpstr>  Two attributes map  Splits each indicator in 3 equal low/medium/high groups and shows how they overlays creating 9 interactions.   This particular figure shows overlay between poverty and unemployment  Two overlays are of a particular interest:  i) high poverty versus low      unemployment (dark purple color – highlighted by green circle) ii) high poverty and high unemployment (red color – highlighted by red circle )   </vt:lpstr>
      <vt:lpstr>Two indicators scatter</vt:lpstr>
      <vt:lpstr>  Two indicators scatter  This dashboard overlays two indicators in the form of scatter showing trend lines between them separately for West Bank and Gaza regions.  This visualization allows you to quickly see the relationship between indicators.  On the selected example, we plot poverty versus unemployment.  Clearly, there is positive relationship between these two indicators. However, the relationship is much weaker in Gaza, compared to West Bank.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How to use the Poverty Atlas 2017 constructed for the Palestinian territories   http://www.pcbs.gov.ps/site/lang__en/1220/default.aspx?lang=en</dc:title>
  <dc:creator>Jeeyeon Seo</dc:creator>
  <cp:lastModifiedBy>jawad</cp:lastModifiedBy>
  <cp:revision>16</cp:revision>
  <dcterms:created xsi:type="dcterms:W3CDTF">2019-11-21T01:57:42Z</dcterms:created>
  <dcterms:modified xsi:type="dcterms:W3CDTF">2019-11-24T08:52:47Z</dcterms:modified>
</cp:coreProperties>
</file>